
<file path=[Content_Types].xml><?xml version="1.0" encoding="utf-8"?>
<Types xmlns="http://schemas.openxmlformats.org/package/2006/content-types">
  <Default Extension="png" ContentType="image/png"/>
  <Default Extension="jfif" ContentType="image/j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1611" r:id="rId4"/>
    <p:sldId id="1585" r:id="rId5"/>
    <p:sldId id="1610" r:id="rId6"/>
    <p:sldId id="1612" r:id="rId7"/>
    <p:sldId id="1614" r:id="rId8"/>
    <p:sldId id="1623" r:id="rId9"/>
    <p:sldId id="1624" r:id="rId10"/>
    <p:sldId id="1633" r:id="rId11"/>
    <p:sldId id="1625" r:id="rId12"/>
    <p:sldId id="1628" r:id="rId13"/>
    <p:sldId id="395" r:id="rId14"/>
    <p:sldId id="397" r:id="rId15"/>
    <p:sldId id="1627" r:id="rId16"/>
    <p:sldId id="346" r:id="rId17"/>
    <p:sldId id="1607" r:id="rId18"/>
    <p:sldId id="339" r:id="rId19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88511" autoAdjust="0"/>
  </p:normalViewPr>
  <p:slideViewPr>
    <p:cSldViewPr snapToGrid="0">
      <p:cViewPr varScale="1">
        <p:scale>
          <a:sx n="110" d="100"/>
          <a:sy n="110" d="100"/>
        </p:scale>
        <p:origin x="63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194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33BF8B-ACDE-41A2-A347-C4376AA4A4AB}" type="doc">
      <dgm:prSet loTypeId="urn:microsoft.com/office/officeart/2008/layout/LinedList" loCatId="list" qsTypeId="urn:microsoft.com/office/officeart/2005/8/quickstyle/simple5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3B8F5731-835E-44FC-85D5-ECC47F1243E5}">
      <dgm:prSet/>
      <dgm:spPr/>
      <dgm:t>
        <a:bodyPr/>
        <a:lstStyle/>
        <a:p>
          <a:r>
            <a:rPr lang="en-US" dirty="0"/>
            <a:t>Why We Are Selling Popcorn</a:t>
          </a:r>
        </a:p>
      </dgm:t>
    </dgm:pt>
    <dgm:pt modelId="{CB8480D9-B26C-47A2-8B91-890AF6329A84}" type="parTrans" cxnId="{AE00444D-974F-431E-ABEC-143275662DF7}">
      <dgm:prSet/>
      <dgm:spPr/>
      <dgm:t>
        <a:bodyPr/>
        <a:lstStyle/>
        <a:p>
          <a:endParaRPr lang="en-US"/>
        </a:p>
      </dgm:t>
    </dgm:pt>
    <dgm:pt modelId="{6FF54704-B936-40EF-A860-1E54EBCA82D5}" type="sibTrans" cxnId="{AE00444D-974F-431E-ABEC-143275662DF7}">
      <dgm:prSet/>
      <dgm:spPr/>
      <dgm:t>
        <a:bodyPr/>
        <a:lstStyle/>
        <a:p>
          <a:endParaRPr lang="en-US"/>
        </a:p>
      </dgm:t>
    </dgm:pt>
    <dgm:pt modelId="{52649B32-D3ED-427F-A326-A45097800145}">
      <dgm:prSet/>
      <dgm:spPr/>
      <dgm:t>
        <a:bodyPr/>
        <a:lstStyle/>
        <a:p>
          <a:r>
            <a:rPr lang="en-US" dirty="0"/>
            <a:t>How to Make Your Unit Successful</a:t>
          </a:r>
        </a:p>
      </dgm:t>
    </dgm:pt>
    <dgm:pt modelId="{377194A2-2FD4-4931-AF61-FB0F58ECE89C}" type="parTrans" cxnId="{6FE46B2D-20D2-4338-8F93-1E4705FAEB10}">
      <dgm:prSet/>
      <dgm:spPr/>
      <dgm:t>
        <a:bodyPr/>
        <a:lstStyle/>
        <a:p>
          <a:endParaRPr lang="en-US"/>
        </a:p>
      </dgm:t>
    </dgm:pt>
    <dgm:pt modelId="{8430BBF4-9910-4C70-940F-5F3166D108C3}" type="sibTrans" cxnId="{6FE46B2D-20D2-4338-8F93-1E4705FAEB10}">
      <dgm:prSet/>
      <dgm:spPr/>
      <dgm:t>
        <a:bodyPr/>
        <a:lstStyle/>
        <a:p>
          <a:endParaRPr lang="en-US"/>
        </a:p>
      </dgm:t>
    </dgm:pt>
    <dgm:pt modelId="{AB9D44BE-2516-4061-9051-0D4927155339}">
      <dgm:prSet/>
      <dgm:spPr/>
      <dgm:t>
        <a:bodyPr/>
        <a:lstStyle/>
        <a:p>
          <a:r>
            <a:rPr lang="en-US" dirty="0"/>
            <a:t>Learn the Different Ways to Sell</a:t>
          </a:r>
        </a:p>
      </dgm:t>
    </dgm:pt>
    <dgm:pt modelId="{C62EA6A5-EC95-4347-87ED-FD33448B9B38}" type="parTrans" cxnId="{0D970A2E-75B2-4A20-8907-6323EF2D7375}">
      <dgm:prSet/>
      <dgm:spPr/>
      <dgm:t>
        <a:bodyPr/>
        <a:lstStyle/>
        <a:p>
          <a:endParaRPr lang="en-US"/>
        </a:p>
      </dgm:t>
    </dgm:pt>
    <dgm:pt modelId="{F55CDBAF-C481-4C22-98C8-61D4592ED32E}" type="sibTrans" cxnId="{0D970A2E-75B2-4A20-8907-6323EF2D7375}">
      <dgm:prSet/>
      <dgm:spPr/>
      <dgm:t>
        <a:bodyPr/>
        <a:lstStyle/>
        <a:p>
          <a:endParaRPr lang="en-US"/>
        </a:p>
      </dgm:t>
    </dgm:pt>
    <dgm:pt modelId="{E41F69AE-2CA0-4D59-AEAB-2191CC3C7C12}">
      <dgm:prSet/>
      <dgm:spPr/>
      <dgm:t>
        <a:bodyPr/>
        <a:lstStyle/>
        <a:p>
          <a:r>
            <a:rPr lang="en-US" dirty="0"/>
            <a:t>Get an Overview on Prizes and Other Incentives</a:t>
          </a:r>
        </a:p>
      </dgm:t>
    </dgm:pt>
    <dgm:pt modelId="{DFE11484-8D2E-45E8-A47B-06D05226B0FF}" type="parTrans" cxnId="{F9145506-9D21-4EFF-911A-55C21781E040}">
      <dgm:prSet/>
      <dgm:spPr/>
      <dgm:t>
        <a:bodyPr/>
        <a:lstStyle/>
        <a:p>
          <a:endParaRPr lang="en-US"/>
        </a:p>
      </dgm:t>
    </dgm:pt>
    <dgm:pt modelId="{4E53E4BD-28E4-4F8B-B536-452872383BED}" type="sibTrans" cxnId="{F9145506-9D21-4EFF-911A-55C21781E040}">
      <dgm:prSet/>
      <dgm:spPr/>
      <dgm:t>
        <a:bodyPr/>
        <a:lstStyle/>
        <a:p>
          <a:endParaRPr lang="en-US"/>
        </a:p>
      </dgm:t>
    </dgm:pt>
    <dgm:pt modelId="{AEC94A8C-F434-4530-9AB3-A9A79033E6AB}">
      <dgm:prSet/>
      <dgm:spPr/>
      <dgm:t>
        <a:bodyPr/>
        <a:lstStyle/>
        <a:p>
          <a:r>
            <a:rPr lang="en-US" dirty="0"/>
            <a:t>Logistics and Timeline of 2018 Popcorn Campaign</a:t>
          </a:r>
        </a:p>
      </dgm:t>
    </dgm:pt>
    <dgm:pt modelId="{BB16AF14-0F5E-4D7C-96B2-7FFA03BC0C15}" type="parTrans" cxnId="{6DDCD1DD-B03B-4E6A-A17F-FD0BEBA38CEF}">
      <dgm:prSet/>
      <dgm:spPr/>
      <dgm:t>
        <a:bodyPr/>
        <a:lstStyle/>
        <a:p>
          <a:endParaRPr lang="en-US"/>
        </a:p>
      </dgm:t>
    </dgm:pt>
    <dgm:pt modelId="{779C2A07-0E61-4986-B215-20A100B79A63}" type="sibTrans" cxnId="{6DDCD1DD-B03B-4E6A-A17F-FD0BEBA38CEF}">
      <dgm:prSet/>
      <dgm:spPr/>
      <dgm:t>
        <a:bodyPr/>
        <a:lstStyle/>
        <a:p>
          <a:endParaRPr lang="en-US"/>
        </a:p>
      </dgm:t>
    </dgm:pt>
    <dgm:pt modelId="{D6695E4F-0AD6-484B-A05B-1F55E04E5D41}">
      <dgm:prSet/>
      <dgm:spPr/>
      <dgm:t>
        <a:bodyPr/>
        <a:lstStyle/>
        <a:p>
          <a:r>
            <a:rPr lang="en-US" dirty="0"/>
            <a:t>Additional Resources to You</a:t>
          </a:r>
        </a:p>
      </dgm:t>
    </dgm:pt>
    <dgm:pt modelId="{734D960B-88EC-4DEF-83F0-4875DDE9B0D4}" type="parTrans" cxnId="{D2E9C384-421D-4B70-BCC7-CD15EAC4DAD3}">
      <dgm:prSet/>
      <dgm:spPr/>
      <dgm:t>
        <a:bodyPr/>
        <a:lstStyle/>
        <a:p>
          <a:endParaRPr lang="en-US"/>
        </a:p>
      </dgm:t>
    </dgm:pt>
    <dgm:pt modelId="{6AC26945-07B8-4CF1-8238-FE3254A4C329}" type="sibTrans" cxnId="{D2E9C384-421D-4B70-BCC7-CD15EAC4DAD3}">
      <dgm:prSet/>
      <dgm:spPr/>
      <dgm:t>
        <a:bodyPr/>
        <a:lstStyle/>
        <a:p>
          <a:endParaRPr lang="en-US"/>
        </a:p>
      </dgm:t>
    </dgm:pt>
    <dgm:pt modelId="{02952B08-270C-4F96-8C89-60379E561DFE}" type="pres">
      <dgm:prSet presAssocID="{2733BF8B-ACDE-41A2-A347-C4376AA4A4A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1994D15-1A52-42C8-8DAF-F559260A4530}" type="pres">
      <dgm:prSet presAssocID="{3B8F5731-835E-44FC-85D5-ECC47F1243E5}" presName="thickLine" presStyleLbl="alignNode1" presStyleIdx="0" presStyleCnt="6"/>
      <dgm:spPr/>
    </dgm:pt>
    <dgm:pt modelId="{464D551E-6488-4839-8162-FD6D3DF432FE}" type="pres">
      <dgm:prSet presAssocID="{3B8F5731-835E-44FC-85D5-ECC47F1243E5}" presName="horz1" presStyleCnt="0"/>
      <dgm:spPr/>
    </dgm:pt>
    <dgm:pt modelId="{65ED4052-B4E7-4021-82A1-D6F446C71982}" type="pres">
      <dgm:prSet presAssocID="{3B8F5731-835E-44FC-85D5-ECC47F1243E5}" presName="tx1" presStyleLbl="revTx" presStyleIdx="0" presStyleCnt="6"/>
      <dgm:spPr/>
      <dgm:t>
        <a:bodyPr/>
        <a:lstStyle/>
        <a:p>
          <a:endParaRPr lang="en-US"/>
        </a:p>
      </dgm:t>
    </dgm:pt>
    <dgm:pt modelId="{2E009A33-F406-4849-B701-AE3D36ABD086}" type="pres">
      <dgm:prSet presAssocID="{3B8F5731-835E-44FC-85D5-ECC47F1243E5}" presName="vert1" presStyleCnt="0"/>
      <dgm:spPr/>
    </dgm:pt>
    <dgm:pt modelId="{C195250F-69F9-4B62-AF65-A94EF8133904}" type="pres">
      <dgm:prSet presAssocID="{52649B32-D3ED-427F-A326-A45097800145}" presName="thickLine" presStyleLbl="alignNode1" presStyleIdx="1" presStyleCnt="6"/>
      <dgm:spPr/>
    </dgm:pt>
    <dgm:pt modelId="{FC429279-7EF0-4D28-A5F4-7A13ADEF38AD}" type="pres">
      <dgm:prSet presAssocID="{52649B32-D3ED-427F-A326-A45097800145}" presName="horz1" presStyleCnt="0"/>
      <dgm:spPr/>
    </dgm:pt>
    <dgm:pt modelId="{7CECDD96-7125-49CB-8D1E-260549F2DC30}" type="pres">
      <dgm:prSet presAssocID="{52649B32-D3ED-427F-A326-A45097800145}" presName="tx1" presStyleLbl="revTx" presStyleIdx="1" presStyleCnt="6"/>
      <dgm:spPr/>
      <dgm:t>
        <a:bodyPr/>
        <a:lstStyle/>
        <a:p>
          <a:endParaRPr lang="en-US"/>
        </a:p>
      </dgm:t>
    </dgm:pt>
    <dgm:pt modelId="{F47BBD36-39A3-4D16-BA9E-47EACE577FA5}" type="pres">
      <dgm:prSet presAssocID="{52649B32-D3ED-427F-A326-A45097800145}" presName="vert1" presStyleCnt="0"/>
      <dgm:spPr/>
    </dgm:pt>
    <dgm:pt modelId="{341DF4F6-C86A-4385-B72C-2A37359A199A}" type="pres">
      <dgm:prSet presAssocID="{AB9D44BE-2516-4061-9051-0D4927155339}" presName="thickLine" presStyleLbl="alignNode1" presStyleIdx="2" presStyleCnt="6"/>
      <dgm:spPr/>
    </dgm:pt>
    <dgm:pt modelId="{FB36152E-463E-447F-B11C-9F62AF23001C}" type="pres">
      <dgm:prSet presAssocID="{AB9D44BE-2516-4061-9051-0D4927155339}" presName="horz1" presStyleCnt="0"/>
      <dgm:spPr/>
    </dgm:pt>
    <dgm:pt modelId="{2B821303-BF42-4723-80DC-6CBEDA0EC835}" type="pres">
      <dgm:prSet presAssocID="{AB9D44BE-2516-4061-9051-0D4927155339}" presName="tx1" presStyleLbl="revTx" presStyleIdx="2" presStyleCnt="6"/>
      <dgm:spPr/>
      <dgm:t>
        <a:bodyPr/>
        <a:lstStyle/>
        <a:p>
          <a:endParaRPr lang="en-US"/>
        </a:p>
      </dgm:t>
    </dgm:pt>
    <dgm:pt modelId="{60DA3016-3284-44A8-A6D9-A51E13E949AD}" type="pres">
      <dgm:prSet presAssocID="{AB9D44BE-2516-4061-9051-0D4927155339}" presName="vert1" presStyleCnt="0"/>
      <dgm:spPr/>
    </dgm:pt>
    <dgm:pt modelId="{553AC262-DC63-4E6A-A617-A392232E67CA}" type="pres">
      <dgm:prSet presAssocID="{E41F69AE-2CA0-4D59-AEAB-2191CC3C7C12}" presName="thickLine" presStyleLbl="alignNode1" presStyleIdx="3" presStyleCnt="6"/>
      <dgm:spPr/>
    </dgm:pt>
    <dgm:pt modelId="{119FA3DB-9F51-4E7B-BB66-1A0AF96DBEEB}" type="pres">
      <dgm:prSet presAssocID="{E41F69AE-2CA0-4D59-AEAB-2191CC3C7C12}" presName="horz1" presStyleCnt="0"/>
      <dgm:spPr/>
    </dgm:pt>
    <dgm:pt modelId="{5E4731BB-3254-4685-A740-8078DDF440E7}" type="pres">
      <dgm:prSet presAssocID="{E41F69AE-2CA0-4D59-AEAB-2191CC3C7C12}" presName="tx1" presStyleLbl="revTx" presStyleIdx="3" presStyleCnt="6"/>
      <dgm:spPr/>
      <dgm:t>
        <a:bodyPr/>
        <a:lstStyle/>
        <a:p>
          <a:endParaRPr lang="en-US"/>
        </a:p>
      </dgm:t>
    </dgm:pt>
    <dgm:pt modelId="{EBC41C6F-36CF-4484-9D09-5BFECADE17A8}" type="pres">
      <dgm:prSet presAssocID="{E41F69AE-2CA0-4D59-AEAB-2191CC3C7C12}" presName="vert1" presStyleCnt="0"/>
      <dgm:spPr/>
    </dgm:pt>
    <dgm:pt modelId="{748D13B3-DBD3-446A-993E-7928362ED0B8}" type="pres">
      <dgm:prSet presAssocID="{AEC94A8C-F434-4530-9AB3-A9A79033E6AB}" presName="thickLine" presStyleLbl="alignNode1" presStyleIdx="4" presStyleCnt="6"/>
      <dgm:spPr/>
    </dgm:pt>
    <dgm:pt modelId="{220E143D-2635-46F4-B412-B99C85AF7B8A}" type="pres">
      <dgm:prSet presAssocID="{AEC94A8C-F434-4530-9AB3-A9A79033E6AB}" presName="horz1" presStyleCnt="0"/>
      <dgm:spPr/>
    </dgm:pt>
    <dgm:pt modelId="{33FDC6BE-A248-4DD7-9D67-710138CD8AB5}" type="pres">
      <dgm:prSet presAssocID="{AEC94A8C-F434-4530-9AB3-A9A79033E6AB}" presName="tx1" presStyleLbl="revTx" presStyleIdx="4" presStyleCnt="6"/>
      <dgm:spPr/>
      <dgm:t>
        <a:bodyPr/>
        <a:lstStyle/>
        <a:p>
          <a:endParaRPr lang="en-US"/>
        </a:p>
      </dgm:t>
    </dgm:pt>
    <dgm:pt modelId="{80D08CC3-0C0F-4C2D-B45E-943EE9C35A0E}" type="pres">
      <dgm:prSet presAssocID="{AEC94A8C-F434-4530-9AB3-A9A79033E6AB}" presName="vert1" presStyleCnt="0"/>
      <dgm:spPr/>
    </dgm:pt>
    <dgm:pt modelId="{57F01418-D17B-4DDE-86A9-C25461602AB9}" type="pres">
      <dgm:prSet presAssocID="{D6695E4F-0AD6-484B-A05B-1F55E04E5D41}" presName="thickLine" presStyleLbl="alignNode1" presStyleIdx="5" presStyleCnt="6"/>
      <dgm:spPr/>
    </dgm:pt>
    <dgm:pt modelId="{119D9776-46BA-4B94-9267-5E5B0D9E9CA3}" type="pres">
      <dgm:prSet presAssocID="{D6695E4F-0AD6-484B-A05B-1F55E04E5D41}" presName="horz1" presStyleCnt="0"/>
      <dgm:spPr/>
    </dgm:pt>
    <dgm:pt modelId="{03539542-BEF0-4982-992E-4DA31D4E8695}" type="pres">
      <dgm:prSet presAssocID="{D6695E4F-0AD6-484B-A05B-1F55E04E5D41}" presName="tx1" presStyleLbl="revTx" presStyleIdx="5" presStyleCnt="6"/>
      <dgm:spPr/>
      <dgm:t>
        <a:bodyPr/>
        <a:lstStyle/>
        <a:p>
          <a:endParaRPr lang="en-US"/>
        </a:p>
      </dgm:t>
    </dgm:pt>
    <dgm:pt modelId="{4BADD035-9DFE-4A84-B06A-E50820EDE69D}" type="pres">
      <dgm:prSet presAssocID="{D6695E4F-0AD6-484B-A05B-1F55E04E5D41}" presName="vert1" presStyleCnt="0"/>
      <dgm:spPr/>
    </dgm:pt>
  </dgm:ptLst>
  <dgm:cxnLst>
    <dgm:cxn modelId="{243BC76E-C5FD-4347-AC1A-6169BD96EEEB}" type="presOf" srcId="{D6695E4F-0AD6-484B-A05B-1F55E04E5D41}" destId="{03539542-BEF0-4982-992E-4DA31D4E8695}" srcOrd="0" destOrd="0" presId="urn:microsoft.com/office/officeart/2008/layout/LinedList"/>
    <dgm:cxn modelId="{C4EACC91-3E86-4D07-BD28-B5082F3D9470}" type="presOf" srcId="{E41F69AE-2CA0-4D59-AEAB-2191CC3C7C12}" destId="{5E4731BB-3254-4685-A740-8078DDF440E7}" srcOrd="0" destOrd="0" presId="urn:microsoft.com/office/officeart/2008/layout/LinedList"/>
    <dgm:cxn modelId="{C1B447C8-376B-4496-806A-15B0F15B9F44}" type="presOf" srcId="{2733BF8B-ACDE-41A2-A347-C4376AA4A4AB}" destId="{02952B08-270C-4F96-8C89-60379E561DFE}" srcOrd="0" destOrd="0" presId="urn:microsoft.com/office/officeart/2008/layout/LinedList"/>
    <dgm:cxn modelId="{0D970A2E-75B2-4A20-8907-6323EF2D7375}" srcId="{2733BF8B-ACDE-41A2-A347-C4376AA4A4AB}" destId="{AB9D44BE-2516-4061-9051-0D4927155339}" srcOrd="2" destOrd="0" parTransId="{C62EA6A5-EC95-4347-87ED-FD33448B9B38}" sibTransId="{F55CDBAF-C481-4C22-98C8-61D4592ED32E}"/>
    <dgm:cxn modelId="{AE00444D-974F-431E-ABEC-143275662DF7}" srcId="{2733BF8B-ACDE-41A2-A347-C4376AA4A4AB}" destId="{3B8F5731-835E-44FC-85D5-ECC47F1243E5}" srcOrd="0" destOrd="0" parTransId="{CB8480D9-B26C-47A2-8B91-890AF6329A84}" sibTransId="{6FF54704-B936-40EF-A860-1E54EBCA82D5}"/>
    <dgm:cxn modelId="{F5FC02F3-7A10-496D-9FE0-9B76FC17491C}" type="presOf" srcId="{AEC94A8C-F434-4530-9AB3-A9A79033E6AB}" destId="{33FDC6BE-A248-4DD7-9D67-710138CD8AB5}" srcOrd="0" destOrd="0" presId="urn:microsoft.com/office/officeart/2008/layout/LinedList"/>
    <dgm:cxn modelId="{6DDCD1DD-B03B-4E6A-A17F-FD0BEBA38CEF}" srcId="{2733BF8B-ACDE-41A2-A347-C4376AA4A4AB}" destId="{AEC94A8C-F434-4530-9AB3-A9A79033E6AB}" srcOrd="4" destOrd="0" parTransId="{BB16AF14-0F5E-4D7C-96B2-7FFA03BC0C15}" sibTransId="{779C2A07-0E61-4986-B215-20A100B79A63}"/>
    <dgm:cxn modelId="{D2E9C384-421D-4B70-BCC7-CD15EAC4DAD3}" srcId="{2733BF8B-ACDE-41A2-A347-C4376AA4A4AB}" destId="{D6695E4F-0AD6-484B-A05B-1F55E04E5D41}" srcOrd="5" destOrd="0" parTransId="{734D960B-88EC-4DEF-83F0-4875DDE9B0D4}" sibTransId="{6AC26945-07B8-4CF1-8238-FE3254A4C329}"/>
    <dgm:cxn modelId="{6FE46B2D-20D2-4338-8F93-1E4705FAEB10}" srcId="{2733BF8B-ACDE-41A2-A347-C4376AA4A4AB}" destId="{52649B32-D3ED-427F-A326-A45097800145}" srcOrd="1" destOrd="0" parTransId="{377194A2-2FD4-4931-AF61-FB0F58ECE89C}" sibTransId="{8430BBF4-9910-4C70-940F-5F3166D108C3}"/>
    <dgm:cxn modelId="{F9145506-9D21-4EFF-911A-55C21781E040}" srcId="{2733BF8B-ACDE-41A2-A347-C4376AA4A4AB}" destId="{E41F69AE-2CA0-4D59-AEAB-2191CC3C7C12}" srcOrd="3" destOrd="0" parTransId="{DFE11484-8D2E-45E8-A47B-06D05226B0FF}" sibTransId="{4E53E4BD-28E4-4F8B-B536-452872383BED}"/>
    <dgm:cxn modelId="{A89B73D4-FC5A-4396-B605-00BC60311A6E}" type="presOf" srcId="{AB9D44BE-2516-4061-9051-0D4927155339}" destId="{2B821303-BF42-4723-80DC-6CBEDA0EC835}" srcOrd="0" destOrd="0" presId="urn:microsoft.com/office/officeart/2008/layout/LinedList"/>
    <dgm:cxn modelId="{D3568840-E54D-485E-9895-3EA6AE8A936C}" type="presOf" srcId="{52649B32-D3ED-427F-A326-A45097800145}" destId="{7CECDD96-7125-49CB-8D1E-260549F2DC30}" srcOrd="0" destOrd="0" presId="urn:microsoft.com/office/officeart/2008/layout/LinedList"/>
    <dgm:cxn modelId="{ECF8D59E-DDBC-4B99-90E1-261952F4A31D}" type="presOf" srcId="{3B8F5731-835E-44FC-85D5-ECC47F1243E5}" destId="{65ED4052-B4E7-4021-82A1-D6F446C71982}" srcOrd="0" destOrd="0" presId="urn:microsoft.com/office/officeart/2008/layout/LinedList"/>
    <dgm:cxn modelId="{C17BC244-2DCB-47A7-928D-F0C095D89BFC}" type="presParOf" srcId="{02952B08-270C-4F96-8C89-60379E561DFE}" destId="{51994D15-1A52-42C8-8DAF-F559260A4530}" srcOrd="0" destOrd="0" presId="urn:microsoft.com/office/officeart/2008/layout/LinedList"/>
    <dgm:cxn modelId="{BB5FA595-18FC-4501-82A9-442D0D3984B9}" type="presParOf" srcId="{02952B08-270C-4F96-8C89-60379E561DFE}" destId="{464D551E-6488-4839-8162-FD6D3DF432FE}" srcOrd="1" destOrd="0" presId="urn:microsoft.com/office/officeart/2008/layout/LinedList"/>
    <dgm:cxn modelId="{127EC62F-0342-42B1-9FDA-CDDF2FA84198}" type="presParOf" srcId="{464D551E-6488-4839-8162-FD6D3DF432FE}" destId="{65ED4052-B4E7-4021-82A1-D6F446C71982}" srcOrd="0" destOrd="0" presId="urn:microsoft.com/office/officeart/2008/layout/LinedList"/>
    <dgm:cxn modelId="{2A86E7FF-F7E8-4131-B643-703C99626CD6}" type="presParOf" srcId="{464D551E-6488-4839-8162-FD6D3DF432FE}" destId="{2E009A33-F406-4849-B701-AE3D36ABD086}" srcOrd="1" destOrd="0" presId="urn:microsoft.com/office/officeart/2008/layout/LinedList"/>
    <dgm:cxn modelId="{6E71A590-D103-42A2-9656-D6C127AC1399}" type="presParOf" srcId="{02952B08-270C-4F96-8C89-60379E561DFE}" destId="{C195250F-69F9-4B62-AF65-A94EF8133904}" srcOrd="2" destOrd="0" presId="urn:microsoft.com/office/officeart/2008/layout/LinedList"/>
    <dgm:cxn modelId="{AB0185A9-E242-47AC-B4CE-E12608694F8E}" type="presParOf" srcId="{02952B08-270C-4F96-8C89-60379E561DFE}" destId="{FC429279-7EF0-4D28-A5F4-7A13ADEF38AD}" srcOrd="3" destOrd="0" presId="urn:microsoft.com/office/officeart/2008/layout/LinedList"/>
    <dgm:cxn modelId="{22F8236E-A39A-4F85-974D-E0C7D5D82AE9}" type="presParOf" srcId="{FC429279-7EF0-4D28-A5F4-7A13ADEF38AD}" destId="{7CECDD96-7125-49CB-8D1E-260549F2DC30}" srcOrd="0" destOrd="0" presId="urn:microsoft.com/office/officeart/2008/layout/LinedList"/>
    <dgm:cxn modelId="{DCE17D03-5493-490B-B690-9AAC32FE4D2A}" type="presParOf" srcId="{FC429279-7EF0-4D28-A5F4-7A13ADEF38AD}" destId="{F47BBD36-39A3-4D16-BA9E-47EACE577FA5}" srcOrd="1" destOrd="0" presId="urn:microsoft.com/office/officeart/2008/layout/LinedList"/>
    <dgm:cxn modelId="{2F5B26AA-AF3A-46F7-B667-72E1E173F4F5}" type="presParOf" srcId="{02952B08-270C-4F96-8C89-60379E561DFE}" destId="{341DF4F6-C86A-4385-B72C-2A37359A199A}" srcOrd="4" destOrd="0" presId="urn:microsoft.com/office/officeart/2008/layout/LinedList"/>
    <dgm:cxn modelId="{55068E32-3616-4E8C-9E06-B34268E90789}" type="presParOf" srcId="{02952B08-270C-4F96-8C89-60379E561DFE}" destId="{FB36152E-463E-447F-B11C-9F62AF23001C}" srcOrd="5" destOrd="0" presId="urn:microsoft.com/office/officeart/2008/layout/LinedList"/>
    <dgm:cxn modelId="{C1206023-A607-41AC-8157-95B9D6A323A9}" type="presParOf" srcId="{FB36152E-463E-447F-B11C-9F62AF23001C}" destId="{2B821303-BF42-4723-80DC-6CBEDA0EC835}" srcOrd="0" destOrd="0" presId="urn:microsoft.com/office/officeart/2008/layout/LinedList"/>
    <dgm:cxn modelId="{52F3EB68-6ACD-4245-9EFE-2E7002194B8B}" type="presParOf" srcId="{FB36152E-463E-447F-B11C-9F62AF23001C}" destId="{60DA3016-3284-44A8-A6D9-A51E13E949AD}" srcOrd="1" destOrd="0" presId="urn:microsoft.com/office/officeart/2008/layout/LinedList"/>
    <dgm:cxn modelId="{BEA95F65-C985-4D73-9FA3-B35B4AA73BE3}" type="presParOf" srcId="{02952B08-270C-4F96-8C89-60379E561DFE}" destId="{553AC262-DC63-4E6A-A617-A392232E67CA}" srcOrd="6" destOrd="0" presId="urn:microsoft.com/office/officeart/2008/layout/LinedList"/>
    <dgm:cxn modelId="{A209822D-E007-44BD-A3B2-411CA16C5039}" type="presParOf" srcId="{02952B08-270C-4F96-8C89-60379E561DFE}" destId="{119FA3DB-9F51-4E7B-BB66-1A0AF96DBEEB}" srcOrd="7" destOrd="0" presId="urn:microsoft.com/office/officeart/2008/layout/LinedList"/>
    <dgm:cxn modelId="{B3ADD206-C259-46F1-A80B-E8315843245D}" type="presParOf" srcId="{119FA3DB-9F51-4E7B-BB66-1A0AF96DBEEB}" destId="{5E4731BB-3254-4685-A740-8078DDF440E7}" srcOrd="0" destOrd="0" presId="urn:microsoft.com/office/officeart/2008/layout/LinedList"/>
    <dgm:cxn modelId="{77860F5A-7396-492D-B5E7-587FD09D7E73}" type="presParOf" srcId="{119FA3DB-9F51-4E7B-BB66-1A0AF96DBEEB}" destId="{EBC41C6F-36CF-4484-9D09-5BFECADE17A8}" srcOrd="1" destOrd="0" presId="urn:microsoft.com/office/officeart/2008/layout/LinedList"/>
    <dgm:cxn modelId="{192B7622-8278-436C-B262-4F9885227114}" type="presParOf" srcId="{02952B08-270C-4F96-8C89-60379E561DFE}" destId="{748D13B3-DBD3-446A-993E-7928362ED0B8}" srcOrd="8" destOrd="0" presId="urn:microsoft.com/office/officeart/2008/layout/LinedList"/>
    <dgm:cxn modelId="{A6C871EA-6467-41C7-998B-D8CDD972D794}" type="presParOf" srcId="{02952B08-270C-4F96-8C89-60379E561DFE}" destId="{220E143D-2635-46F4-B412-B99C85AF7B8A}" srcOrd="9" destOrd="0" presId="urn:microsoft.com/office/officeart/2008/layout/LinedList"/>
    <dgm:cxn modelId="{2842F0AB-ECB0-4228-8B2F-892EEBFC78A6}" type="presParOf" srcId="{220E143D-2635-46F4-B412-B99C85AF7B8A}" destId="{33FDC6BE-A248-4DD7-9D67-710138CD8AB5}" srcOrd="0" destOrd="0" presId="urn:microsoft.com/office/officeart/2008/layout/LinedList"/>
    <dgm:cxn modelId="{0B6E0729-5900-488C-8A46-E3D16F3CF726}" type="presParOf" srcId="{220E143D-2635-46F4-B412-B99C85AF7B8A}" destId="{80D08CC3-0C0F-4C2D-B45E-943EE9C35A0E}" srcOrd="1" destOrd="0" presId="urn:microsoft.com/office/officeart/2008/layout/LinedList"/>
    <dgm:cxn modelId="{5DC4E69E-AC6D-48AD-B6F2-9C09F02A5154}" type="presParOf" srcId="{02952B08-270C-4F96-8C89-60379E561DFE}" destId="{57F01418-D17B-4DDE-86A9-C25461602AB9}" srcOrd="10" destOrd="0" presId="urn:microsoft.com/office/officeart/2008/layout/LinedList"/>
    <dgm:cxn modelId="{9EECBAEF-12EB-413D-B0D5-4C7F40A252FF}" type="presParOf" srcId="{02952B08-270C-4F96-8C89-60379E561DFE}" destId="{119D9776-46BA-4B94-9267-5E5B0D9E9CA3}" srcOrd="11" destOrd="0" presId="urn:microsoft.com/office/officeart/2008/layout/LinedList"/>
    <dgm:cxn modelId="{769EDD2D-A611-4229-A1FF-9B7D534090B0}" type="presParOf" srcId="{119D9776-46BA-4B94-9267-5E5B0D9E9CA3}" destId="{03539542-BEF0-4982-992E-4DA31D4E8695}" srcOrd="0" destOrd="0" presId="urn:microsoft.com/office/officeart/2008/layout/LinedList"/>
    <dgm:cxn modelId="{A4DF11E5-E7C0-4989-9C99-8F4ECBC3AC9F}" type="presParOf" srcId="{119D9776-46BA-4B94-9267-5E5B0D9E9CA3}" destId="{4BADD035-9DFE-4A84-B06A-E50820EDE69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994D15-1A52-42C8-8DAF-F559260A4530}">
      <dsp:nvSpPr>
        <dsp:cNvPr id="0" name=""/>
        <dsp:cNvSpPr/>
      </dsp:nvSpPr>
      <dsp:spPr>
        <a:xfrm>
          <a:off x="0" y="2492"/>
          <a:ext cx="6492875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5ED4052-B4E7-4021-82A1-D6F446C71982}">
      <dsp:nvSpPr>
        <dsp:cNvPr id="0" name=""/>
        <dsp:cNvSpPr/>
      </dsp:nvSpPr>
      <dsp:spPr>
        <a:xfrm>
          <a:off x="0" y="2492"/>
          <a:ext cx="64928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Why We Are Selling Popcorn</a:t>
          </a:r>
        </a:p>
      </dsp:txBody>
      <dsp:txXfrm>
        <a:off x="0" y="2492"/>
        <a:ext cx="6492875" cy="850069"/>
      </dsp:txXfrm>
    </dsp:sp>
    <dsp:sp modelId="{C195250F-69F9-4B62-AF65-A94EF8133904}">
      <dsp:nvSpPr>
        <dsp:cNvPr id="0" name=""/>
        <dsp:cNvSpPr/>
      </dsp:nvSpPr>
      <dsp:spPr>
        <a:xfrm>
          <a:off x="0" y="852561"/>
          <a:ext cx="6492875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CECDD96-7125-49CB-8D1E-260549F2DC30}">
      <dsp:nvSpPr>
        <dsp:cNvPr id="0" name=""/>
        <dsp:cNvSpPr/>
      </dsp:nvSpPr>
      <dsp:spPr>
        <a:xfrm>
          <a:off x="0" y="852561"/>
          <a:ext cx="64928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How to Make Your Unit Successful</a:t>
          </a:r>
        </a:p>
      </dsp:txBody>
      <dsp:txXfrm>
        <a:off x="0" y="852561"/>
        <a:ext cx="6492875" cy="850069"/>
      </dsp:txXfrm>
    </dsp:sp>
    <dsp:sp modelId="{341DF4F6-C86A-4385-B72C-2A37359A199A}">
      <dsp:nvSpPr>
        <dsp:cNvPr id="0" name=""/>
        <dsp:cNvSpPr/>
      </dsp:nvSpPr>
      <dsp:spPr>
        <a:xfrm>
          <a:off x="0" y="1702630"/>
          <a:ext cx="6492875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B821303-BF42-4723-80DC-6CBEDA0EC835}">
      <dsp:nvSpPr>
        <dsp:cNvPr id="0" name=""/>
        <dsp:cNvSpPr/>
      </dsp:nvSpPr>
      <dsp:spPr>
        <a:xfrm>
          <a:off x="0" y="1702630"/>
          <a:ext cx="64928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Learn the Different Ways to Sell</a:t>
          </a:r>
        </a:p>
      </dsp:txBody>
      <dsp:txXfrm>
        <a:off x="0" y="1702630"/>
        <a:ext cx="6492875" cy="850069"/>
      </dsp:txXfrm>
    </dsp:sp>
    <dsp:sp modelId="{553AC262-DC63-4E6A-A617-A392232E67CA}">
      <dsp:nvSpPr>
        <dsp:cNvPr id="0" name=""/>
        <dsp:cNvSpPr/>
      </dsp:nvSpPr>
      <dsp:spPr>
        <a:xfrm>
          <a:off x="0" y="2552699"/>
          <a:ext cx="6492875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E4731BB-3254-4685-A740-8078DDF440E7}">
      <dsp:nvSpPr>
        <dsp:cNvPr id="0" name=""/>
        <dsp:cNvSpPr/>
      </dsp:nvSpPr>
      <dsp:spPr>
        <a:xfrm>
          <a:off x="0" y="2552699"/>
          <a:ext cx="64928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Get an Overview on Prizes and Other Incentives</a:t>
          </a:r>
        </a:p>
      </dsp:txBody>
      <dsp:txXfrm>
        <a:off x="0" y="2552699"/>
        <a:ext cx="6492875" cy="850069"/>
      </dsp:txXfrm>
    </dsp:sp>
    <dsp:sp modelId="{748D13B3-DBD3-446A-993E-7928362ED0B8}">
      <dsp:nvSpPr>
        <dsp:cNvPr id="0" name=""/>
        <dsp:cNvSpPr/>
      </dsp:nvSpPr>
      <dsp:spPr>
        <a:xfrm>
          <a:off x="0" y="3402769"/>
          <a:ext cx="6492875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3FDC6BE-A248-4DD7-9D67-710138CD8AB5}">
      <dsp:nvSpPr>
        <dsp:cNvPr id="0" name=""/>
        <dsp:cNvSpPr/>
      </dsp:nvSpPr>
      <dsp:spPr>
        <a:xfrm>
          <a:off x="0" y="3402769"/>
          <a:ext cx="64928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Logistics and Timeline of 2018 Popcorn Campaign</a:t>
          </a:r>
        </a:p>
      </dsp:txBody>
      <dsp:txXfrm>
        <a:off x="0" y="3402769"/>
        <a:ext cx="6492875" cy="850069"/>
      </dsp:txXfrm>
    </dsp:sp>
    <dsp:sp modelId="{57F01418-D17B-4DDE-86A9-C25461602AB9}">
      <dsp:nvSpPr>
        <dsp:cNvPr id="0" name=""/>
        <dsp:cNvSpPr/>
      </dsp:nvSpPr>
      <dsp:spPr>
        <a:xfrm>
          <a:off x="0" y="4252838"/>
          <a:ext cx="6492875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3539542-BEF0-4982-992E-4DA31D4E8695}">
      <dsp:nvSpPr>
        <dsp:cNvPr id="0" name=""/>
        <dsp:cNvSpPr/>
      </dsp:nvSpPr>
      <dsp:spPr>
        <a:xfrm>
          <a:off x="0" y="4252838"/>
          <a:ext cx="64928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Additional Resources to You</a:t>
          </a:r>
        </a:p>
      </dsp:txBody>
      <dsp:txXfrm>
        <a:off x="0" y="4252838"/>
        <a:ext cx="6492875" cy="8500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50DC9956-36AE-441F-B9BE-1DF4F0212696}" type="datetimeFigureOut">
              <a:rPr lang="en-US" smtClean="0"/>
              <a:t>9/28/2018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22C631D1-E03B-4C58-B9D0-696C223A0A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4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31D1-E03B-4C58-B9D0-696C223A0A9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3764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dirty="0"/>
              <a:t>Military donation is for monetary donations that a unit may receive.</a:t>
            </a:r>
          </a:p>
          <a:p>
            <a:r>
              <a:rPr lang="en-US" sz="4000" dirty="0"/>
              <a:t>Very popular amongst Boy Scout troops and Venturing crews</a:t>
            </a:r>
          </a:p>
          <a:p>
            <a:r>
              <a:rPr lang="en-US" sz="4000" dirty="0"/>
              <a:t>Great way to raise funds, help support our troops, and never handle popcorn.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2646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31D1-E03B-4C58-B9D0-696C223A0A9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5536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31D1-E03B-4C58-B9D0-696C223A0A9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8463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2017 this doubled over the previous year.  This is the easiest and fastest growing type of selling.  </a:t>
            </a:r>
          </a:p>
          <a:p>
            <a:endParaRPr lang="en-US" dirty="0"/>
          </a:p>
          <a:p>
            <a:r>
              <a:rPr lang="en-US" dirty="0"/>
              <a:t>Remember that the scout, family, and unit do not have to handle any popcorn for online sales.  IT IS MAILBOX MONEY!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31D1-E03B-4C58-B9D0-696C223A0A9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7848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good time to do an extra push is when Trail’s End is doing a free shipping promotion which they have been known to do from time-to-time.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31D1-E03B-4C58-B9D0-696C223A0A9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2000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in each of the packets you are receiving tonight after the training.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31D1-E03B-4C58-B9D0-696C223A0A9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8505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 If a person has a specific question get it offline 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339BD-A80C-4AD4-90B0-B91E4BE9E24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0799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20712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100" dirty="0"/>
              <a:t>This is combined sales by scout (Show and Sell, Take Order, and Online)</a:t>
            </a:r>
          </a:p>
          <a:p>
            <a:r>
              <a:rPr lang="en-US" sz="4100" b="1" u="sng" dirty="0"/>
              <a:t>In order to qualify sales must be entered BY SCOUT</a:t>
            </a:r>
          </a:p>
          <a:p>
            <a:r>
              <a:rPr lang="en-US" sz="4100" b="0" u="none" dirty="0"/>
              <a:t>This program takes the place of the top sellers party in January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060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Can’t stress enough those who setup the app will already have there orders in the system (don’t double enter)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31D1-E03B-4C58-B9D0-696C223A0A9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513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31D1-E03B-4C58-B9D0-696C223A0A9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053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do we sell popcorn?  We sell popcorn so that these young people have this great program!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31D1-E03B-4C58-B9D0-696C223A0A9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237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20712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391881">
              <a:defRPr/>
            </a:pPr>
            <a:endParaRPr lang="en-US" sz="4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188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20712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391881">
              <a:defRPr/>
            </a:pPr>
            <a:r>
              <a:rPr lang="en-US" sz="4100" dirty="0"/>
              <a:t>Trail’s End has a great track record of supporting local Scouting.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50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31D1-E03B-4C58-B9D0-696C223A0A9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867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largest part of the 3 ways to sell accounting for almost $2 million dollars in retail sales or almost $600,000 back to units directly.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31D1-E03B-4C58-B9D0-696C223A0A9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630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31D1-E03B-4C58-B9D0-696C223A0A9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2804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31D1-E03B-4C58-B9D0-696C223A0A9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619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64851-F251-4FFB-9950-50F6CE255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68ABA6-BE44-4F70-ADBD-FA8F4F775F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54D7F2-1DED-4A49-A89F-B25848054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553FE-A2C0-48FC-879D-EC0874169F94}" type="datetimeFigureOut">
              <a:rPr lang="en-US" smtClean="0"/>
              <a:t>9/28/2018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C3F965-91CD-4B0F-ADB4-68F00203A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2C30F-72B8-4776-988F-08747A687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794E-6E08-46AB-BC59-F55E9628AE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933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D8A0A-6D2B-4152-AE4D-B48114483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C9F03B-5933-4645-B650-A98CCEAAFC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1E1942-F142-4433-B300-D412C887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553FE-A2C0-48FC-879D-EC0874169F94}" type="datetimeFigureOut">
              <a:rPr lang="en-US" smtClean="0"/>
              <a:t>9/28/2018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896F3B-1C35-4E1C-821C-0F5C8BF69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B88BF1-6B7C-48C1-8E44-96FE6685C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794E-6E08-46AB-BC59-F55E9628AE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168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33DBB4-297E-4077-972D-4FBB5B6B26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CAC7BD-8EC9-4B5D-AEC1-D307C4D528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A665C-FE3B-4102-9A5A-818471A89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553FE-A2C0-48FC-879D-EC0874169F94}" type="datetimeFigureOut">
              <a:rPr lang="en-US" smtClean="0"/>
              <a:t>9/28/2018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02A37-BD8B-4E3C-98F9-FD9FD6CDD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8D585-1767-48CA-87FD-7DD2AE24F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794E-6E08-46AB-BC59-F55E9628AE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188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1" hangingPunct="1"/>
            <a:r>
              <a:rPr lang="en-US"/>
              <a:t>Click to edit Master title style</a:t>
            </a:r>
            <a:endParaRPr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kumimoji="0" lang="en-US" smtClean="0"/>
              <a:pPr/>
              <a:t>9/28/2018</a:t>
            </a:fld>
            <a:endParaRPr kumimoji="0" lang="en-US" dirty="0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en-US" sz="1867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en-US" dirty="0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812800" y="1803400"/>
            <a:ext cx="10871200" cy="4368800"/>
          </a:xfrm>
        </p:spPr>
        <p:txBody>
          <a:bodyPr/>
          <a:lstStyle/>
          <a:p>
            <a:pPr lvl="0" eaLnBrk="1" latinLnBrk="1" hangingPunct="1"/>
            <a:r>
              <a:rPr lang="en-US"/>
              <a:t>Click to 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89445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25DDE-C482-4803-AF7F-7E0D8B745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9C30A-A4F8-4F28-9ACE-3210AD1D7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91240-09ED-4B49-ADBB-869F38BFA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553FE-A2C0-48FC-879D-EC0874169F94}" type="datetimeFigureOut">
              <a:rPr lang="en-US" smtClean="0"/>
              <a:t>9/28/2018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50F53-6FE8-472F-85DA-376C5B162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0A6D4-D8AE-48AF-B05D-6570AC8DB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794E-6E08-46AB-BC59-F55E9628AE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7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95C05-4AAF-41CB-BEE7-BFD8D351D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26DF30-DDCD-40AC-8BE5-9D07186E7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A390E-9EAB-4AE7-8CA2-A7DEDA1F8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553FE-A2C0-48FC-879D-EC0874169F94}" type="datetimeFigureOut">
              <a:rPr lang="en-US" smtClean="0"/>
              <a:t>9/28/2018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7A297B-AC56-41C3-9CF3-45B368921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95107-3A93-4976-B632-BBD09F836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794E-6E08-46AB-BC59-F55E9628AE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16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0DF17-583D-49AF-BE9A-7D068677E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36D35-C802-42EA-94D0-DD43D97193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708033-D856-4277-BF26-9542C415B3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E33D29-0E5A-4439-B3E8-C79AD414E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553FE-A2C0-48FC-879D-EC0874169F94}" type="datetimeFigureOut">
              <a:rPr lang="en-US" smtClean="0"/>
              <a:t>9/28/2018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5AE5E5-677A-4535-BC50-82D675E2E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BD072-828E-4F97-B351-8158BBBEC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794E-6E08-46AB-BC59-F55E9628AE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926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329C2-3F2F-4C43-9AD2-02925819A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1A8C81-F518-44E7-94DC-BD4983E136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D9BCFB-3CEB-4491-A316-3D0E885103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AACC27-89E9-432E-BFF7-33D0A2A101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6F67A5-A124-491C-A017-457BDC824A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4B1E2C-0712-44A3-96E9-D4C98CF62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553FE-A2C0-48FC-879D-EC0874169F94}" type="datetimeFigureOut">
              <a:rPr lang="en-US" smtClean="0"/>
              <a:t>9/28/2018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51B807-B4AB-4760-A46C-814D66636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55D98C-3218-42AD-B66A-B572D8E55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794E-6E08-46AB-BC59-F55E9628AE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658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5D454-301E-47C4-876A-55AAB926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5E8563-7BAF-4F61-A77E-3FD84CD20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553FE-A2C0-48FC-879D-EC0874169F94}" type="datetimeFigureOut">
              <a:rPr lang="en-US" smtClean="0"/>
              <a:t>9/28/2018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13A651-8D14-4941-8CFD-6A68495E1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AE17D3-7BFD-4103-B2E4-061AC4B8E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794E-6E08-46AB-BC59-F55E9628AE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327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75B6EF-0005-42A4-AC47-EA8D5D1CD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553FE-A2C0-48FC-879D-EC0874169F94}" type="datetimeFigureOut">
              <a:rPr lang="en-US" smtClean="0"/>
              <a:t>9/28/2018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67CD02-2DDA-4035-82BD-6B33412CA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57E215-D356-481F-BE38-920ADE494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794E-6E08-46AB-BC59-F55E9628AE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608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B6C32-B206-4742-8F51-42E4D9320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CD5D9-8E52-422F-9B26-C09EED50B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D21ABE-B31D-461F-B264-55ECD2F5B1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9A69A8-0A54-4E11-A828-C14FCAEC9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553FE-A2C0-48FC-879D-EC0874169F94}" type="datetimeFigureOut">
              <a:rPr lang="en-US" smtClean="0"/>
              <a:t>9/28/2018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CB4A35-9E39-4ED6-92A8-C7F5260BF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17F312-A1DC-4BC0-91E6-228168C1D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794E-6E08-46AB-BC59-F55E9628AE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318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BF88B-8024-4F7F-A6C3-EAD5BCA57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885EB3-CEF9-4460-B147-4BE697A792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ABD2AA-5D61-42CF-8B79-DCB816FC9C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448574-7793-4C20-9214-81CB73688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553FE-A2C0-48FC-879D-EC0874169F94}" type="datetimeFigureOut">
              <a:rPr lang="en-US" smtClean="0"/>
              <a:t>9/28/2018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0F6459-A8FB-47A3-868E-7B4CF3487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76185A-880F-4BF1-8BE3-36FF176FE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794E-6E08-46AB-BC59-F55E9628AE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414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2F6DF4-1A50-44B0-A70A-97885F36A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D7EECA-B96F-495C-8AA7-D62367E6B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5BA8A-8E69-4605-BB06-1209F38503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553FE-A2C0-48FC-879D-EC0874169F94}" type="datetimeFigureOut">
              <a:rPr lang="en-US" smtClean="0"/>
              <a:t>9/28/2018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5FB54F-91BA-4A16-8203-A2C7A85B4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89F5D7-A40E-421C-96E9-0876CC8260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1794E-6E08-46AB-BC59-F55E9628AE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157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shac.org/popcorn/#Blitz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ngimg.com/download/21499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shac.org/popcorn/#Resources" TargetMode="Externa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7368D34C-8147-4D0E-BC62-A90B95B59B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418" y="1176793"/>
            <a:ext cx="4116071" cy="4548146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A33F27F-7D6D-494B-9C86-1CC5132108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540" y="5424531"/>
            <a:ext cx="6234920" cy="133333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B2F54EE-9C9E-4CF8-85EC-69C8F5A355EA}"/>
              </a:ext>
            </a:extLst>
          </p:cNvPr>
          <p:cNvSpPr/>
          <p:nvPr/>
        </p:nvSpPr>
        <p:spPr>
          <a:xfrm>
            <a:off x="4844498" y="2250811"/>
            <a:ext cx="251665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Popcorn</a:t>
            </a:r>
          </a:p>
          <a:p>
            <a:pPr algn="ctr"/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282289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457200" y="908945"/>
            <a:ext cx="13578543" cy="37718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1813291" y="264049"/>
            <a:ext cx="8395618" cy="542586"/>
          </a:xfrm>
          <a:prstGeom prst="rect">
            <a:avLst/>
          </a:prstGeom>
          <a:noFill/>
        </p:spPr>
        <p:txBody>
          <a:bodyPr wrap="square" lIns="34292" tIns="17146" rIns="34292" bIns="17146" rtlCol="0">
            <a:spAutoFit/>
          </a:bodyPr>
          <a:lstStyle/>
          <a:p>
            <a:r>
              <a:rPr lang="en-US" sz="3301" b="1" dirty="0">
                <a:solidFill>
                  <a:srgbClr val="EE2622"/>
                </a:solidFill>
                <a:latin typeface="Arial Black" charset="0"/>
                <a:ea typeface="Arial Black" charset="0"/>
                <a:cs typeface="Arial Black" charset="0"/>
              </a:rPr>
              <a:t>FOR THE MILITARY</a:t>
            </a:r>
            <a:endParaRPr lang="id-ID" sz="3301" b="1" dirty="0">
              <a:solidFill>
                <a:srgbClr val="EE2622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6" name="Shape 261"/>
          <p:cNvSpPr/>
          <p:nvPr/>
        </p:nvSpPr>
        <p:spPr>
          <a:xfrm rot="16200000">
            <a:off x="-216062" y="4564459"/>
            <a:ext cx="4058707" cy="263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defTabSz="309552">
              <a:lnSpc>
                <a:spcPct val="80000"/>
              </a:lnSpc>
              <a:defRPr sz="1800"/>
            </a:pPr>
            <a:r>
              <a:rPr lang="en-US" kern="0" dirty="0">
                <a:solidFill>
                  <a:srgbClr val="D1D2D5"/>
                </a:solidFill>
                <a:latin typeface="Helvetica Neue Condensed Black" charset="0"/>
                <a:ea typeface="Helvetica Neue Condensed Black" charset="0"/>
                <a:cs typeface="Helvetica Neue Condensed Black" charset="0"/>
                <a:sym typeface="BebasNeueRegular"/>
              </a:rPr>
              <a:t>2018 POPCORN FUNDRAISER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6CDF03A-0F42-F949-9059-77568AEE3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41630" y="6602882"/>
            <a:ext cx="771726" cy="102718"/>
          </a:xfrm>
        </p:spPr>
        <p:txBody>
          <a:bodyPr/>
          <a:lstStyle/>
          <a:p>
            <a:fld id="{383E00F3-DEE0-4A8F-B505-17C6A281DD61}" type="slidenum">
              <a:rPr lang="en-US" sz="750">
                <a:solidFill>
                  <a:prstClr val="black">
                    <a:tint val="75000"/>
                  </a:prst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/>
              <a:t>10</a:t>
            </a:fld>
            <a:endParaRPr lang="en-US" sz="750" dirty="0">
              <a:solidFill>
                <a:prstClr val="black">
                  <a:tint val="75000"/>
                </a:prst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F35F66-49B7-7541-89A9-67B87817C48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630" y="268166"/>
            <a:ext cx="926288" cy="4370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0BF2BE-8C7E-C744-9E6C-8B6B9D2CF86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230522"/>
            <a:ext cx="465648" cy="5372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3241" y="1028864"/>
            <a:ext cx="5345517" cy="567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687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CDD908-E107-41B1-B70E-E8B50D17C5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4525347"/>
            <a:ext cx="6801321" cy="1737360"/>
          </a:xfrm>
        </p:spPr>
        <p:txBody>
          <a:bodyPr anchor="ctr">
            <a:normAutofit/>
          </a:bodyPr>
          <a:lstStyle/>
          <a:p>
            <a:pPr algn="l"/>
            <a:r>
              <a:rPr lang="en-US" sz="8000" dirty="0"/>
              <a:t>BLITZ DAYS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BC6096-123F-4D5D-97DD-A7DF29A371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61258" y="4525347"/>
            <a:ext cx="3258675" cy="1737360"/>
          </a:xfrm>
        </p:spPr>
        <p:txBody>
          <a:bodyPr anchor="ctr">
            <a:normAutofit/>
          </a:bodyPr>
          <a:lstStyle/>
          <a:p>
            <a:pPr algn="l"/>
            <a:r>
              <a:rPr lang="en-US" dirty="0"/>
              <a:t>09/29/18</a:t>
            </a:r>
          </a:p>
          <a:p>
            <a:pPr algn="l"/>
            <a:r>
              <a:rPr lang="en-US" dirty="0"/>
              <a:t>10/13/18</a:t>
            </a:r>
          </a:p>
          <a:p>
            <a:pPr algn="l"/>
            <a:r>
              <a:rPr lang="en-US" dirty="0"/>
              <a:t>10/27/18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B84D7E8-4ECB-42D7-ADBF-01689B0F24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entagon 3">
            <a:extLst>
              <a:ext uri="{FF2B5EF4-FFF2-40B4-BE49-F238E27FC236}">
                <a16:creationId xmlns:a16="http://schemas.microsoft.com/office/drawing/2014/main" id="{B6DA2ED6-8393-4B03-A293-CEE3B4F95051}"/>
              </a:ext>
            </a:extLst>
          </p:cNvPr>
          <p:cNvSpPr/>
          <p:nvPr/>
        </p:nvSpPr>
        <p:spPr>
          <a:xfrm>
            <a:off x="6413214" y="5258296"/>
            <a:ext cx="978408" cy="484632"/>
          </a:xfrm>
          <a:prstGeom prst="homePlate">
            <a:avLst/>
          </a:prstGeom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0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1"/>
            <a:ext cx="4402377" cy="39181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31FADE-736F-4A40-8E32-CF30BA2BA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00" y="762000"/>
            <a:ext cx="3759200" cy="33401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The winner will be drawn and announced on Facebook the following week.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8949" y="450221"/>
            <a:ext cx="2115455" cy="1898903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Content Placeholder 5" descr="A close up of a camera&#10;&#10;Description generated with very high confidence">
            <a:extLst>
              <a:ext uri="{FF2B5EF4-FFF2-40B4-BE49-F238E27FC236}">
                <a16:creationId xmlns:a16="http://schemas.microsoft.com/office/drawing/2014/main" id="{143D3E6E-D5FE-46DB-A884-3F4BC37E94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042" y="2576514"/>
            <a:ext cx="1649919" cy="1705848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1" y="4521269"/>
            <a:ext cx="6697525" cy="1877811"/>
          </a:xfrm>
          <a:prstGeom prst="rect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11418" y="450221"/>
            <a:ext cx="4421661" cy="5948858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DE400-F904-47E6-B8C0-053A86A80F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58103" y="795548"/>
            <a:ext cx="3759198" cy="5275603"/>
          </a:xfr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r>
              <a:rPr lang="en-US" sz="2000" dirty="0"/>
              <a:t>September 29, 2018 – Sell a total of </a:t>
            </a:r>
            <a:r>
              <a:rPr lang="en-US" sz="2000" b="1" u="sng" dirty="0"/>
              <a:t>20</a:t>
            </a:r>
            <a:r>
              <a:rPr lang="en-US" sz="2000" dirty="0"/>
              <a:t> total traditional items by 9/29/18</a:t>
            </a:r>
          </a:p>
          <a:p>
            <a:endParaRPr lang="en-US" sz="2000" dirty="0"/>
          </a:p>
          <a:p>
            <a:r>
              <a:rPr lang="en-US" sz="2000" dirty="0"/>
              <a:t>October 13, 2018 – Sell a total of </a:t>
            </a:r>
            <a:r>
              <a:rPr lang="en-US" sz="2000" b="1" u="sng" dirty="0"/>
              <a:t>40</a:t>
            </a:r>
            <a:r>
              <a:rPr lang="en-US" sz="2000" dirty="0"/>
              <a:t> total traditional items by 10/13/18</a:t>
            </a:r>
          </a:p>
          <a:p>
            <a:endParaRPr lang="en-US" sz="2000" dirty="0"/>
          </a:p>
          <a:p>
            <a:r>
              <a:rPr lang="en-US" sz="2000" dirty="0"/>
              <a:t>October 27, 2018 – Sell a total of </a:t>
            </a:r>
            <a:r>
              <a:rPr lang="en-US" sz="2000" b="1" u="sng" dirty="0"/>
              <a:t>60</a:t>
            </a:r>
            <a:r>
              <a:rPr lang="en-US" sz="2000" dirty="0"/>
              <a:t> total traditional items by 10/27/18</a:t>
            </a:r>
          </a:p>
          <a:p>
            <a:endParaRPr lang="en-US" sz="2000" dirty="0"/>
          </a:p>
          <a:p>
            <a:r>
              <a:rPr lang="en-US" sz="2000" dirty="0"/>
              <a:t>Go to council website (</a:t>
            </a:r>
            <a:r>
              <a:rPr lang="en-US" sz="1600" dirty="0">
                <a:hlinkClick r:id="rId4"/>
              </a:rPr>
              <a:t>www.shac.org/popcorn/#Blitz</a:t>
            </a:r>
            <a:r>
              <a:rPr lang="en-US" sz="1600" dirty="0"/>
              <a:t>) </a:t>
            </a:r>
            <a:r>
              <a:rPr lang="en-US" sz="2000" dirty="0"/>
              <a:t>to find entry link.</a:t>
            </a:r>
          </a:p>
          <a:p>
            <a:endParaRPr lang="en-US" sz="2000" dirty="0"/>
          </a:p>
          <a:p>
            <a:r>
              <a:rPr lang="en-US" sz="2000" dirty="0"/>
              <a:t>All sales are cumulative</a:t>
            </a:r>
          </a:p>
          <a:p>
            <a:endParaRPr lang="en-US" sz="2000" dirty="0"/>
          </a:p>
          <a:p>
            <a:r>
              <a:rPr lang="en-US" sz="2000" dirty="0"/>
              <a:t>Multiple entries are allowed per Blitz Day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5E231F-84A8-4E3C-B709-D252C1924FFD}"/>
              </a:ext>
            </a:extLst>
          </p:cNvPr>
          <p:cNvSpPr txBox="1"/>
          <p:nvPr/>
        </p:nvSpPr>
        <p:spPr>
          <a:xfrm>
            <a:off x="539323" y="4992751"/>
            <a:ext cx="65367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Scouts that meet the items sold count indicated by each date will qualify for entry into the drawing for one of three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GoPro Hero3+ Silver Edition.</a:t>
            </a:r>
          </a:p>
        </p:txBody>
      </p:sp>
    </p:spTree>
    <p:extLst>
      <p:ext uri="{BB962C8B-B14F-4D97-AF65-F5344CB8AC3E}">
        <p14:creationId xmlns:p14="http://schemas.microsoft.com/office/powerpoint/2010/main" val="245465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2794183" y="1068651"/>
            <a:ext cx="18100009" cy="502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1762" y="0"/>
            <a:ext cx="6040239" cy="686107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512231" y="3306753"/>
            <a:ext cx="46253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/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3200" dirty="0"/>
              <a:t>Goal based &amp; real time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3200" dirty="0"/>
              <a:t>Digital and social components drive viral possibilities</a:t>
            </a:r>
            <a:endParaRPr lang="en-US" sz="2000" dirty="0"/>
          </a:p>
          <a:p>
            <a:pPr marL="342891" indent="-342891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7" name="Oval 6"/>
          <p:cNvSpPr/>
          <p:nvPr/>
        </p:nvSpPr>
        <p:spPr>
          <a:xfrm>
            <a:off x="6083046" y="517526"/>
            <a:ext cx="1783573" cy="1783573"/>
          </a:xfrm>
          <a:prstGeom prst="ellipse">
            <a:avLst/>
          </a:prstGeom>
          <a:noFill/>
          <a:ln w="920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0005507" y="1479510"/>
            <a:ext cx="1977391" cy="1762207"/>
          </a:xfrm>
          <a:prstGeom prst="ellipse">
            <a:avLst/>
          </a:prstGeom>
          <a:noFill/>
          <a:ln w="920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452109" y="2696036"/>
            <a:ext cx="1097280" cy="274320"/>
          </a:xfrm>
          <a:prstGeom prst="straightConnector1">
            <a:avLst/>
          </a:prstGeom>
          <a:ln w="984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9171881" y="3670904"/>
            <a:ext cx="1097280" cy="274320"/>
          </a:xfrm>
          <a:prstGeom prst="straightConnector1">
            <a:avLst/>
          </a:prstGeom>
          <a:ln w="984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12231" y="1861745"/>
            <a:ext cx="512523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3200" dirty="0"/>
              <a:t>Personalized story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3200" dirty="0"/>
              <a:t>Simple to setup w/out help</a:t>
            </a:r>
          </a:p>
          <a:p>
            <a:endParaRPr lang="en-US" sz="3200" dirty="0"/>
          </a:p>
          <a:p>
            <a:pPr marL="342891" indent="-342891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695957" y="231500"/>
            <a:ext cx="11191243" cy="723267"/>
          </a:xfrm>
          <a:prstGeom prst="rect">
            <a:avLst/>
          </a:prstGeom>
          <a:noFill/>
        </p:spPr>
        <p:txBody>
          <a:bodyPr wrap="square" lIns="45711" tIns="22856" rIns="45711" bIns="22856" rtlCol="0">
            <a:spAutoFit/>
          </a:bodyPr>
          <a:lstStyle/>
          <a:p>
            <a:pPr defTabSz="914194"/>
            <a:r>
              <a:rPr lang="en-US" sz="4400" b="1" dirty="0">
                <a:solidFill>
                  <a:srgbClr val="EE2622"/>
                </a:solidFill>
                <a:latin typeface="Arial Black" charset="0"/>
                <a:ea typeface="Arial Black" charset="0"/>
                <a:cs typeface="Arial Black" charset="0"/>
              </a:rPr>
              <a:t>Online Selling</a:t>
            </a:r>
            <a:endParaRPr lang="id-ID" sz="4400" b="1" dirty="0">
              <a:solidFill>
                <a:srgbClr val="EE2622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6189" y="4038600"/>
            <a:ext cx="5642611" cy="22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77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2794183" y="1068651"/>
            <a:ext cx="18100009" cy="50279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0005507" y="1479510"/>
            <a:ext cx="1977391" cy="1762207"/>
          </a:xfrm>
          <a:prstGeom prst="ellipse">
            <a:avLst/>
          </a:prstGeom>
          <a:noFill/>
          <a:ln w="920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9171881" y="3670904"/>
            <a:ext cx="1097280" cy="274320"/>
          </a:xfrm>
          <a:prstGeom prst="straightConnector1">
            <a:avLst/>
          </a:prstGeom>
          <a:ln w="984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95957" y="231500"/>
            <a:ext cx="11191243" cy="723267"/>
          </a:xfrm>
          <a:prstGeom prst="rect">
            <a:avLst/>
          </a:prstGeom>
          <a:noFill/>
        </p:spPr>
        <p:txBody>
          <a:bodyPr wrap="square" lIns="45711" tIns="22856" rIns="45711" bIns="22856" rtlCol="0">
            <a:spAutoFit/>
          </a:bodyPr>
          <a:lstStyle/>
          <a:p>
            <a:pPr defTabSz="914194"/>
            <a:r>
              <a:rPr lang="en-US" sz="4400" b="1" dirty="0">
                <a:solidFill>
                  <a:srgbClr val="EE2622"/>
                </a:solidFill>
                <a:latin typeface="Arial Black" charset="0"/>
                <a:ea typeface="Arial Black" charset="0"/>
                <a:cs typeface="Arial Black" charset="0"/>
              </a:rPr>
              <a:t>Online Selling</a:t>
            </a:r>
            <a:endParaRPr lang="id-ID" sz="4400" b="1" dirty="0">
              <a:solidFill>
                <a:srgbClr val="EE2622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6189" y="4038600"/>
            <a:ext cx="5642611" cy="227655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4395" y="22851"/>
            <a:ext cx="5946199" cy="6842703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51406" y="1232814"/>
            <a:ext cx="5449009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3200" dirty="0"/>
              <a:t>Scouts share their stories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3200" dirty="0"/>
              <a:t>Product line of products will be different</a:t>
            </a:r>
          </a:p>
          <a:p>
            <a:pPr marL="800091" lvl="1" indent="-342891">
              <a:buFont typeface="Arial" panose="020B0604020202020204" pitchFamily="34" charset="0"/>
              <a:buChar char="•"/>
            </a:pPr>
            <a:r>
              <a:rPr lang="en-US" sz="3200" dirty="0"/>
              <a:t>Serves as a testing ground for new TE products</a:t>
            </a:r>
          </a:p>
          <a:p>
            <a:pPr marL="800091" lvl="1" indent="-342891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3200" dirty="0"/>
              <a:t>Pricing will be different</a:t>
            </a:r>
          </a:p>
          <a:p>
            <a:pPr marL="800091" lvl="1" indent="-342891">
              <a:buFont typeface="Arial" panose="020B0604020202020204" pitchFamily="34" charset="0"/>
              <a:buChar char="•"/>
            </a:pPr>
            <a:r>
              <a:rPr lang="en-US" sz="3200" dirty="0"/>
              <a:t>Depends on prices for all councils across the country</a:t>
            </a:r>
          </a:p>
          <a:p>
            <a:pPr marL="800091" lvl="1" indent="-342891">
              <a:buFont typeface="Arial" panose="020B0604020202020204" pitchFamily="34" charset="0"/>
              <a:buChar char="•"/>
            </a:pPr>
            <a:r>
              <a:rPr lang="en-US" sz="3200" dirty="0"/>
              <a:t>Shipping</a:t>
            </a:r>
          </a:p>
          <a:p>
            <a:pPr lvl="1"/>
            <a:endParaRPr lang="en-US" sz="2000" dirty="0"/>
          </a:p>
          <a:p>
            <a:pPr marL="342891" indent="-342891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4169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:a16="http://schemas.microsoft.com/office/drawing/2014/main" id="{9E90EB45-EEE9-4563-8179-65EF62AE09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3599639-8587-4079-A830-7B4A7B7303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659" y="643467"/>
            <a:ext cx="4303648" cy="5571066"/>
          </a:xfrm>
          <a:prstGeom prst="rect">
            <a:avLst/>
          </a:prstGeom>
        </p:spPr>
      </p:pic>
      <p:sp>
        <p:nvSpPr>
          <p:cNvPr id="17" name="Rectangle 11">
            <a:extLst>
              <a:ext uri="{FF2B5EF4-FFF2-40B4-BE49-F238E27FC236}">
                <a16:creationId xmlns:a16="http://schemas.microsoft.com/office/drawing/2014/main" id="{23D0EF74-AD1E-4FD9-914D-8EC9058EBB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1349D2-72F2-4FA6-A4B6-14028CB130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691" y="643467"/>
            <a:ext cx="430364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19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098" y="1396289"/>
            <a:ext cx="5277333" cy="1325563"/>
          </a:xfrm>
        </p:spPr>
        <p:txBody>
          <a:bodyPr>
            <a:normAutofit/>
          </a:bodyPr>
          <a:lstStyle/>
          <a:p>
            <a:r>
              <a:rPr lang="en-US" dirty="0"/>
              <a:t>The Trail’s End Scholarship*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05542" y="2721852"/>
            <a:ext cx="5586635" cy="3331814"/>
          </a:xfrm>
        </p:spPr>
        <p:txBody>
          <a:bodyPr anchor="t">
            <a:normAutofit/>
          </a:bodyPr>
          <a:lstStyle/>
          <a:p>
            <a:r>
              <a:rPr lang="en-US" sz="2000" dirty="0"/>
              <a:t>A Scout selling $2500 sold in one fall sale selling period (Show and Sell, Door-to-Door, Online) to qualify</a:t>
            </a:r>
          </a:p>
          <a:p>
            <a:r>
              <a:rPr lang="en-US" sz="2000" dirty="0"/>
              <a:t>6% of the retail goes into his “scholarship account”</a:t>
            </a:r>
          </a:p>
          <a:p>
            <a:r>
              <a:rPr lang="en-US" sz="2000" dirty="0"/>
              <a:t>Only have to hit $2500 once, all sales thereafter are eligible for the 6%</a:t>
            </a:r>
          </a:p>
          <a:p>
            <a:r>
              <a:rPr lang="en-US" sz="2000" dirty="0"/>
              <a:t>Accrues interest </a:t>
            </a:r>
          </a:p>
          <a:p>
            <a:r>
              <a:rPr lang="en-US" sz="2000" dirty="0"/>
              <a:t>Learn more at www.trails-end.com/scholarship</a:t>
            </a:r>
          </a:p>
        </p:txBody>
      </p:sp>
      <p:sp>
        <p:nvSpPr>
          <p:cNvPr id="14" name="Freeform 49">
            <a:extLst>
              <a:ext uri="{FF2B5EF4-FFF2-40B4-BE49-F238E27FC236}">
                <a16:creationId xmlns:a16="http://schemas.microsoft.com/office/drawing/2014/main" id="{EF9B8DF2-C3F5-49A2-94D2-F7B65A0F1F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4" y="581159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330B6AC-E6AB-45E4-A303-C8DE90EB2A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93318" y="760562"/>
            <a:ext cx="5298683" cy="6097438"/>
          </a:xfrm>
          <a:custGeom>
            <a:avLst/>
            <a:gdLst>
              <a:gd name="connsiteX0" fmla="*/ 3120528 w 5298683"/>
              <a:gd name="connsiteY0" fmla="*/ 0 h 6097438"/>
              <a:gd name="connsiteX1" fmla="*/ 5105473 w 5298683"/>
              <a:gd name="connsiteY1" fmla="*/ 712577 h 6097438"/>
              <a:gd name="connsiteX2" fmla="*/ 5298683 w 5298683"/>
              <a:gd name="connsiteY2" fmla="*/ 888178 h 6097438"/>
              <a:gd name="connsiteX3" fmla="*/ 5298683 w 5298683"/>
              <a:gd name="connsiteY3" fmla="*/ 5352876 h 6097438"/>
              <a:gd name="connsiteX4" fmla="*/ 5105473 w 5298683"/>
              <a:gd name="connsiteY4" fmla="*/ 5528477 h 6097438"/>
              <a:gd name="connsiteX5" fmla="*/ 4335177 w 5298683"/>
              <a:gd name="connsiteY5" fmla="*/ 5995828 h 6097438"/>
              <a:gd name="connsiteX6" fmla="*/ 4057556 w 5298683"/>
              <a:gd name="connsiteY6" fmla="*/ 6097438 h 6097438"/>
              <a:gd name="connsiteX7" fmla="*/ 2183499 w 5298683"/>
              <a:gd name="connsiteY7" fmla="*/ 6097438 h 6097438"/>
              <a:gd name="connsiteX8" fmla="*/ 1905878 w 5298683"/>
              <a:gd name="connsiteY8" fmla="*/ 5995828 h 6097438"/>
              <a:gd name="connsiteX9" fmla="*/ 0 w 5298683"/>
              <a:gd name="connsiteY9" fmla="*/ 3120527 h 6097438"/>
              <a:gd name="connsiteX10" fmla="*/ 3120528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 descr="Money">
            <a:extLst>
              <a:ext uri="{FF2B5EF4-FFF2-40B4-BE49-F238E27FC236}">
                <a16:creationId xmlns:a16="http://schemas.microsoft.com/office/drawing/2014/main" id="{83EBD054-3101-496A-AFF1-DD8F0150B7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924800" y="1957050"/>
            <a:ext cx="3945463" cy="39454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39D124-81DA-4908-966F-62D052C97BCB}"/>
              </a:ext>
            </a:extLst>
          </p:cNvPr>
          <p:cNvSpPr txBox="1"/>
          <p:nvPr/>
        </p:nvSpPr>
        <p:spPr>
          <a:xfrm>
            <a:off x="1209542" y="6048063"/>
            <a:ext cx="6114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*Trail’s End Scholarship still applies even if a unit chooses not to do prizes.</a:t>
            </a:r>
          </a:p>
        </p:txBody>
      </p:sp>
    </p:spTree>
    <p:extLst>
      <p:ext uri="{BB962C8B-B14F-4D97-AF65-F5344CB8AC3E}">
        <p14:creationId xmlns:p14="http://schemas.microsoft.com/office/powerpoint/2010/main" val="26536914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B4C64-963F-482E-AB49-56C6E8AB7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667" y="141552"/>
            <a:ext cx="5277333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 Black" charset="0"/>
                <a:ea typeface="Arial Black" charset="0"/>
                <a:cs typeface="Arial Black" charset="0"/>
              </a:rPr>
              <a:t>SHAC SCOUT CHAMPIONS*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6B2E5-6D56-443D-B30A-21C7E12DD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88758" y="1467116"/>
            <a:ext cx="7002670" cy="4548674"/>
          </a:xfrm>
        </p:spPr>
        <p:txBody>
          <a:bodyPr anchor="t">
            <a:normAutofit fontScale="92500"/>
          </a:bodyPr>
          <a:lstStyle/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	 </a:t>
            </a:r>
            <a:r>
              <a:rPr lang="en-US" sz="2000" dirty="0"/>
              <a:t>              </a:t>
            </a:r>
            <a:r>
              <a:rPr lang="en-US" sz="2000" b="1" dirty="0"/>
              <a:t> </a:t>
            </a:r>
            <a:r>
              <a:rPr lang="en-US" sz="2000" b="1" u="sng" dirty="0"/>
              <a:t>Trail’s End 2018 Top Seller Incentives</a:t>
            </a:r>
            <a:r>
              <a:rPr lang="en-US" sz="2000" u="sng" dirty="0"/>
              <a:t> 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$  1,000  -  Movie (Scout + parent or guardian)	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$  1,500  - $    50 Amazon eGift card + Movie + Dynamo Game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$  2,500  - $  150 Amazon eGift card + Movie + Dynamo Game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$  3,500  - $  250 Amazon eGift card + Movie + Dynamo Game 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$  5,000  - $  400 Amazon eGift card + Movie + Dynamo Game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$10,000  - $1,000 Amazon eGift card + Movie + Dynamo Game  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$15,000  - $1,500 Amazon eGift card + Movie + Dynamo Game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$20,000 -  $2,000 Amazon eGift card + Movie + Dynamo Game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Movie: Lego Movie 2 (Feb 8 release date – attend that weekend) 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Houston Dynamo:  (2 tickets to a Dynamo or Dash soccer match)</a:t>
            </a:r>
          </a:p>
        </p:txBody>
      </p:sp>
      <p:sp>
        <p:nvSpPr>
          <p:cNvPr id="20" name="Freeform 49">
            <a:extLst>
              <a:ext uri="{FF2B5EF4-FFF2-40B4-BE49-F238E27FC236}">
                <a16:creationId xmlns:a16="http://schemas.microsoft.com/office/drawing/2014/main" id="{EF9B8DF2-C3F5-49A2-94D2-F7B65A0F1F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4" y="581159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4330B6AC-E6AB-45E4-A303-C8DE90EB2A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93318" y="760562"/>
            <a:ext cx="5298683" cy="6097438"/>
          </a:xfrm>
          <a:custGeom>
            <a:avLst/>
            <a:gdLst>
              <a:gd name="connsiteX0" fmla="*/ 3120528 w 5298683"/>
              <a:gd name="connsiteY0" fmla="*/ 0 h 6097438"/>
              <a:gd name="connsiteX1" fmla="*/ 5105473 w 5298683"/>
              <a:gd name="connsiteY1" fmla="*/ 712577 h 6097438"/>
              <a:gd name="connsiteX2" fmla="*/ 5298683 w 5298683"/>
              <a:gd name="connsiteY2" fmla="*/ 888178 h 6097438"/>
              <a:gd name="connsiteX3" fmla="*/ 5298683 w 5298683"/>
              <a:gd name="connsiteY3" fmla="*/ 5352876 h 6097438"/>
              <a:gd name="connsiteX4" fmla="*/ 5105473 w 5298683"/>
              <a:gd name="connsiteY4" fmla="*/ 5528477 h 6097438"/>
              <a:gd name="connsiteX5" fmla="*/ 4335177 w 5298683"/>
              <a:gd name="connsiteY5" fmla="*/ 5995828 h 6097438"/>
              <a:gd name="connsiteX6" fmla="*/ 4057556 w 5298683"/>
              <a:gd name="connsiteY6" fmla="*/ 6097438 h 6097438"/>
              <a:gd name="connsiteX7" fmla="*/ 2183499 w 5298683"/>
              <a:gd name="connsiteY7" fmla="*/ 6097438 h 6097438"/>
              <a:gd name="connsiteX8" fmla="*/ 1905878 w 5298683"/>
              <a:gd name="connsiteY8" fmla="*/ 5995828 h 6097438"/>
              <a:gd name="connsiteX9" fmla="*/ 0 w 5298683"/>
              <a:gd name="connsiteY9" fmla="*/ 3120527 h 6097438"/>
              <a:gd name="connsiteX10" fmla="*/ 3120528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E624FB66-7A84-4728-AE9D-83DBF8A61E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7329838" y="1170614"/>
            <a:ext cx="5277334" cy="527733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5A1902-DEDE-49EA-BFCE-79BA1FCB8704}"/>
              </a:ext>
            </a:extLst>
          </p:cNvPr>
          <p:cNvSpPr/>
          <p:nvPr/>
        </p:nvSpPr>
        <p:spPr>
          <a:xfrm>
            <a:off x="1511808" y="619984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*SHAC Scout Champions still applies even if a unit chooses not to do prizes.</a:t>
            </a:r>
          </a:p>
        </p:txBody>
      </p:sp>
    </p:spTree>
    <p:extLst>
      <p:ext uri="{BB962C8B-B14F-4D97-AF65-F5344CB8AC3E}">
        <p14:creationId xmlns:p14="http://schemas.microsoft.com/office/powerpoint/2010/main" val="1120732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6"/>
            <a:ext cx="5340605" cy="11461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Popcorn Ordering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5C7EBC3-4672-4DAB-81C2-58661FAFAE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8805" y="-2"/>
            <a:ext cx="6013194" cy="1511304"/>
          </a:xfrm>
          <a:custGeom>
            <a:avLst/>
            <a:gdLst>
              <a:gd name="connsiteX0" fmla="*/ 4545473 w 6013194"/>
              <a:gd name="connsiteY0" fmla="*/ 0 h 1511304"/>
              <a:gd name="connsiteX1" fmla="*/ 6013194 w 6013194"/>
              <a:gd name="connsiteY1" fmla="*/ 0 h 1511304"/>
              <a:gd name="connsiteX2" fmla="*/ 6013194 w 6013194"/>
              <a:gd name="connsiteY2" fmla="*/ 1508760 h 1511304"/>
              <a:gd name="connsiteX3" fmla="*/ 4545474 w 6013194"/>
              <a:gd name="connsiteY3" fmla="*/ 1508760 h 1511304"/>
              <a:gd name="connsiteX4" fmla="*/ 4545474 w 6013194"/>
              <a:gd name="connsiteY4" fmla="*/ 1511304 h 1511304"/>
              <a:gd name="connsiteX5" fmla="*/ 0 w 6013194"/>
              <a:gd name="connsiteY5" fmla="*/ 1511304 h 1511304"/>
              <a:gd name="connsiteX6" fmla="*/ 697617 w 6013194"/>
              <a:gd name="connsiteY6" fmla="*/ 3 h 1511304"/>
              <a:gd name="connsiteX7" fmla="*/ 4545473 w 6013194"/>
              <a:gd name="connsiteY7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3194" h="1511304">
                <a:moveTo>
                  <a:pt x="4545473" y="0"/>
                </a:moveTo>
                <a:lnTo>
                  <a:pt x="6013194" y="0"/>
                </a:lnTo>
                <a:lnTo>
                  <a:pt x="6013194" y="1508760"/>
                </a:lnTo>
                <a:lnTo>
                  <a:pt x="4545474" y="1508760"/>
                </a:lnTo>
                <a:lnTo>
                  <a:pt x="4545474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0BF962F-4C6F-461E-86F2-C43F56CC93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0797" y="1690688"/>
            <a:ext cx="8711202" cy="5167312"/>
          </a:xfrm>
          <a:custGeom>
            <a:avLst/>
            <a:gdLst>
              <a:gd name="connsiteX0" fmla="*/ 0 w 8711202"/>
              <a:gd name="connsiteY0" fmla="*/ 0 h 5167312"/>
              <a:gd name="connsiteX1" fmla="*/ 7243482 w 8711202"/>
              <a:gd name="connsiteY1" fmla="*/ 0 h 5167312"/>
              <a:gd name="connsiteX2" fmla="*/ 8711202 w 8711202"/>
              <a:gd name="connsiteY2" fmla="*/ 0 h 5167312"/>
              <a:gd name="connsiteX3" fmla="*/ 8711202 w 8711202"/>
              <a:gd name="connsiteY3" fmla="*/ 5167312 h 5167312"/>
              <a:gd name="connsiteX4" fmla="*/ 7243482 w 8711202"/>
              <a:gd name="connsiteY4" fmla="*/ 5167312 h 5167312"/>
              <a:gd name="connsiteX5" fmla="*/ 221324 w 8711202"/>
              <a:gd name="connsiteY5" fmla="*/ 5167312 h 5167312"/>
              <a:gd name="connsiteX6" fmla="*/ 2615203 w 8711202"/>
              <a:gd name="connsiteY6" fmla="*/ 952 h 5167312"/>
              <a:gd name="connsiteX7" fmla="*/ 0 w 8711202"/>
              <a:gd name="connsiteY7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1202" h="5167312">
                <a:moveTo>
                  <a:pt x="0" y="0"/>
                </a:moveTo>
                <a:lnTo>
                  <a:pt x="7243482" y="0"/>
                </a:lnTo>
                <a:lnTo>
                  <a:pt x="8711202" y="0"/>
                </a:lnTo>
                <a:lnTo>
                  <a:pt x="8711202" y="5167312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E94A4F7-38E4-45EA-8E2E-CE1B5766B4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5931454" cy="5166360"/>
          </a:xfrm>
          <a:custGeom>
            <a:avLst/>
            <a:gdLst>
              <a:gd name="connsiteX0" fmla="*/ 0 w 5931454"/>
              <a:gd name="connsiteY0" fmla="*/ 0 h 5166360"/>
              <a:gd name="connsiteX1" fmla="*/ 5931454 w 5931454"/>
              <a:gd name="connsiteY1" fmla="*/ 0 h 5166360"/>
              <a:gd name="connsiteX2" fmla="*/ 3537575 w 5931454"/>
              <a:gd name="connsiteY2" fmla="*/ 5166360 h 5166360"/>
              <a:gd name="connsiteX3" fmla="*/ 0 w 5931454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454" h="5166360">
                <a:moveTo>
                  <a:pt x="0" y="0"/>
                </a:moveTo>
                <a:lnTo>
                  <a:pt x="5931454" y="0"/>
                </a:lnTo>
                <a:lnTo>
                  <a:pt x="3537575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93282A-CE60-48A9-9FA9-313AEA9F4A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3288"/>
            <a:ext cx="3603171" cy="363968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Clr>
                <a:srgbClr val="FF0000"/>
              </a:buClr>
              <a:buSzPct val="100000"/>
            </a:pPr>
            <a:r>
              <a:rPr lang="en-US" sz="2000" b="1" dirty="0">
                <a:solidFill>
                  <a:srgbClr val="FFFFFF"/>
                </a:solidFill>
              </a:rPr>
              <a:t>Login to: scouting.trails-end.com</a:t>
            </a:r>
          </a:p>
          <a:p>
            <a:pPr>
              <a:buClr>
                <a:srgbClr val="FF0000"/>
              </a:buClr>
              <a:buSzPct val="100000"/>
            </a:pPr>
            <a:r>
              <a:rPr lang="en-US" sz="2000" b="1" dirty="0">
                <a:solidFill>
                  <a:srgbClr val="FFFFFF"/>
                </a:solidFill>
              </a:rPr>
              <a:t>Click “Order Popcorn”</a:t>
            </a:r>
          </a:p>
          <a:p>
            <a:pPr>
              <a:buClr>
                <a:srgbClr val="FF0000"/>
              </a:buClr>
              <a:buSzPct val="100000"/>
            </a:pPr>
            <a:r>
              <a:rPr lang="en-US" sz="2000" b="1" dirty="0">
                <a:solidFill>
                  <a:srgbClr val="FFFFFF"/>
                </a:solidFill>
              </a:rPr>
              <a:t>Follow the step-by-step instructions.</a:t>
            </a:r>
          </a:p>
          <a:p>
            <a:pPr>
              <a:buClr>
                <a:srgbClr val="FF0000"/>
              </a:buClr>
              <a:buSzPct val="100000"/>
            </a:pPr>
            <a:r>
              <a:rPr lang="en-US" sz="2000" b="1" dirty="0">
                <a:solidFill>
                  <a:srgbClr val="FFFFFF"/>
                </a:solidFill>
              </a:rPr>
              <a:t>Orders from the app will be prepopulated</a:t>
            </a:r>
          </a:p>
          <a:p>
            <a:pPr marL="0"/>
            <a:endParaRPr lang="en-US" sz="2000" b="1" dirty="0">
              <a:solidFill>
                <a:srgbClr val="FFFFFF"/>
              </a:solidFill>
            </a:endParaRPr>
          </a:p>
        </p:txBody>
      </p:sp>
      <p:pic>
        <p:nvPicPr>
          <p:cNvPr id="11" name="Content Placeholder 10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68747922-EE69-4336-B60A-40573395C3F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088" y="2249035"/>
            <a:ext cx="5170711" cy="3852179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720249B-5DCC-4AAA-A3D5-34A678332CC9}"/>
              </a:ext>
            </a:extLst>
          </p:cNvPr>
          <p:cNvSpPr/>
          <p:nvPr/>
        </p:nvSpPr>
        <p:spPr>
          <a:xfrm>
            <a:off x="4972050" y="0"/>
            <a:ext cx="878200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Unit orders due online </a:t>
            </a:r>
          </a:p>
          <a:p>
            <a:pPr algn="ctr"/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by </a:t>
            </a:r>
            <a:r>
              <a:rPr lang="en-US" sz="4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10/30/18 </a:t>
            </a:r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@ </a:t>
            </a:r>
            <a:r>
              <a:rPr lang="en-US" sz="4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7:00 </a:t>
            </a:r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pm 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887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3DF989F-51C6-4AD1-A5CB-D4B494D75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In This Training You Will Learn…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6101326-F64A-43DF-9286-3CDEE7E156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5696930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6609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95630EB5-5E5F-4AE2-9675-535131C431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4" r="18665" b="2"/>
          <a:stretch/>
        </p:blipFill>
        <p:spPr>
          <a:xfrm>
            <a:off x="7967351" y="-1"/>
            <a:ext cx="4224651" cy="3346705"/>
          </a:xfrm>
          <a:custGeom>
            <a:avLst/>
            <a:gdLst>
              <a:gd name="connsiteX0" fmla="*/ 1549963 w 4224651"/>
              <a:gd name="connsiteY0" fmla="*/ 0 h 3346705"/>
              <a:gd name="connsiteX1" fmla="*/ 1555540 w 4224651"/>
              <a:gd name="connsiteY1" fmla="*/ 0 h 3346705"/>
              <a:gd name="connsiteX2" fmla="*/ 2621768 w 4224651"/>
              <a:gd name="connsiteY2" fmla="*/ 0 h 3346705"/>
              <a:gd name="connsiteX3" fmla="*/ 4224651 w 4224651"/>
              <a:gd name="connsiteY3" fmla="*/ 0 h 3346705"/>
              <a:gd name="connsiteX4" fmla="*/ 4224651 w 4224651"/>
              <a:gd name="connsiteY4" fmla="*/ 3346705 h 3346705"/>
              <a:gd name="connsiteX5" fmla="*/ 0 w 4224651"/>
              <a:gd name="connsiteY5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2465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4224651" y="0"/>
                </a:lnTo>
                <a:lnTo>
                  <a:pt x="4224651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11" name="Picture 10" descr="A group of people in uniform posing for a photo&#10;&#10;Description generated with very high confidence">
            <a:extLst>
              <a:ext uri="{FF2B5EF4-FFF2-40B4-BE49-F238E27FC236}">
                <a16:creationId xmlns:a16="http://schemas.microsoft.com/office/drawing/2014/main" id="{B0DEEB85-E83A-438A-8040-FA519FB22F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2" r="-2" b="32556"/>
          <a:stretch/>
        </p:blipFill>
        <p:spPr>
          <a:xfrm>
            <a:off x="4493435" y="243"/>
            <a:ext cx="7698564" cy="3346705"/>
          </a:xfrm>
          <a:custGeom>
            <a:avLst/>
            <a:gdLst>
              <a:gd name="connsiteX0" fmla="*/ 1549963 w 7698564"/>
              <a:gd name="connsiteY0" fmla="*/ 0 h 3346705"/>
              <a:gd name="connsiteX1" fmla="*/ 1555540 w 7698564"/>
              <a:gd name="connsiteY1" fmla="*/ 0 h 3346705"/>
              <a:gd name="connsiteX2" fmla="*/ 2621768 w 7698564"/>
              <a:gd name="connsiteY2" fmla="*/ 0 h 3346705"/>
              <a:gd name="connsiteX3" fmla="*/ 4832507 w 7698564"/>
              <a:gd name="connsiteY3" fmla="*/ 0 h 3346705"/>
              <a:gd name="connsiteX4" fmla="*/ 3282657 w 7698564"/>
              <a:gd name="connsiteY4" fmla="*/ 3346461 h 3346705"/>
              <a:gd name="connsiteX5" fmla="*/ 7698564 w 7698564"/>
              <a:gd name="connsiteY5" fmla="*/ 3346461 h 3346705"/>
              <a:gd name="connsiteX6" fmla="*/ 7698564 w 7698564"/>
              <a:gd name="connsiteY6" fmla="*/ 3346705 h 3346705"/>
              <a:gd name="connsiteX7" fmla="*/ 0 w 7698564"/>
              <a:gd name="connsiteY7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98564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4832507" y="0"/>
                </a:lnTo>
                <a:lnTo>
                  <a:pt x="3282657" y="3346461"/>
                </a:lnTo>
                <a:lnTo>
                  <a:pt x="7698564" y="3346461"/>
                </a:lnTo>
                <a:lnTo>
                  <a:pt x="7698564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9" name="Picture 8" descr="A group of people around each other&#10;&#10;Description generated with high confidence">
            <a:extLst>
              <a:ext uri="{FF2B5EF4-FFF2-40B4-BE49-F238E27FC236}">
                <a16:creationId xmlns:a16="http://schemas.microsoft.com/office/drawing/2014/main" id="{483E9657-8E86-494C-BCB4-C6FDE36D2FA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14435"/>
          <a:stretch/>
        </p:blipFill>
        <p:spPr>
          <a:xfrm>
            <a:off x="20" y="10"/>
            <a:ext cx="5859777" cy="3346695"/>
          </a:xfrm>
          <a:custGeom>
            <a:avLst/>
            <a:gdLst>
              <a:gd name="connsiteX0" fmla="*/ 0 w 5859797"/>
              <a:gd name="connsiteY0" fmla="*/ 0 h 3346705"/>
              <a:gd name="connsiteX1" fmla="*/ 5859797 w 5859797"/>
              <a:gd name="connsiteY1" fmla="*/ 0 h 3346705"/>
              <a:gd name="connsiteX2" fmla="*/ 4309834 w 5859797"/>
              <a:gd name="connsiteY2" fmla="*/ 3346705 h 3346705"/>
              <a:gd name="connsiteX3" fmla="*/ 4304257 w 5859797"/>
              <a:gd name="connsiteY3" fmla="*/ 3346705 h 3346705"/>
              <a:gd name="connsiteX4" fmla="*/ 3238029 w 5859797"/>
              <a:gd name="connsiteY4" fmla="*/ 3346705 h 3346705"/>
              <a:gd name="connsiteX5" fmla="*/ 0 w 5859797"/>
              <a:gd name="connsiteY5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59797" h="3346705">
                <a:moveTo>
                  <a:pt x="0" y="0"/>
                </a:moveTo>
                <a:lnTo>
                  <a:pt x="5859797" y="0"/>
                </a:lnTo>
                <a:lnTo>
                  <a:pt x="4309834" y="3346705"/>
                </a:lnTo>
                <a:lnTo>
                  <a:pt x="4304257" y="3346705"/>
                </a:lnTo>
                <a:lnTo>
                  <a:pt x="3238029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17" name="Picture 16" descr="A picture containing person, man, outdoor&#10;&#10;Description generated with very high confidence">
            <a:extLst>
              <a:ext uri="{FF2B5EF4-FFF2-40B4-BE49-F238E27FC236}">
                <a16:creationId xmlns:a16="http://schemas.microsoft.com/office/drawing/2014/main" id="{15DB46AE-6344-4B21-BCB3-36A1C5EC12B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77" r="-1" b="25446"/>
          <a:stretch/>
        </p:blipFill>
        <p:spPr>
          <a:xfrm>
            <a:off x="6350090" y="3511295"/>
            <a:ext cx="5841911" cy="3346705"/>
          </a:xfrm>
          <a:custGeom>
            <a:avLst/>
            <a:gdLst>
              <a:gd name="connsiteX0" fmla="*/ 1549963 w 5841911"/>
              <a:gd name="connsiteY0" fmla="*/ 0 h 3346705"/>
              <a:gd name="connsiteX1" fmla="*/ 1555540 w 5841911"/>
              <a:gd name="connsiteY1" fmla="*/ 0 h 3346705"/>
              <a:gd name="connsiteX2" fmla="*/ 2621768 w 5841911"/>
              <a:gd name="connsiteY2" fmla="*/ 0 h 3346705"/>
              <a:gd name="connsiteX3" fmla="*/ 5841911 w 5841911"/>
              <a:gd name="connsiteY3" fmla="*/ 0 h 3346705"/>
              <a:gd name="connsiteX4" fmla="*/ 5841911 w 5841911"/>
              <a:gd name="connsiteY4" fmla="*/ 3346705 h 3346705"/>
              <a:gd name="connsiteX5" fmla="*/ 0 w 5841911"/>
              <a:gd name="connsiteY5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191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5841911" y="0"/>
                </a:lnTo>
                <a:lnTo>
                  <a:pt x="5841911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15" name="Picture 14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287F0FA4-D20C-4F98-A6C7-00CEB9BEB6A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4339"/>
          <a:stretch/>
        </p:blipFill>
        <p:spPr>
          <a:xfrm>
            <a:off x="-1" y="3511295"/>
            <a:ext cx="7698564" cy="3346705"/>
          </a:xfrm>
          <a:custGeom>
            <a:avLst/>
            <a:gdLst>
              <a:gd name="connsiteX0" fmla="*/ 0 w 7698564"/>
              <a:gd name="connsiteY0" fmla="*/ 0 h 3346705"/>
              <a:gd name="connsiteX1" fmla="*/ 7698564 w 7698564"/>
              <a:gd name="connsiteY1" fmla="*/ 0 h 3346705"/>
              <a:gd name="connsiteX2" fmla="*/ 6148601 w 7698564"/>
              <a:gd name="connsiteY2" fmla="*/ 3346705 h 3346705"/>
              <a:gd name="connsiteX3" fmla="*/ 6143024 w 7698564"/>
              <a:gd name="connsiteY3" fmla="*/ 3346705 h 3346705"/>
              <a:gd name="connsiteX4" fmla="*/ 5076796 w 7698564"/>
              <a:gd name="connsiteY4" fmla="*/ 3346705 h 3346705"/>
              <a:gd name="connsiteX5" fmla="*/ 1246924 w 7698564"/>
              <a:gd name="connsiteY5" fmla="*/ 3346705 h 3346705"/>
              <a:gd name="connsiteX6" fmla="*/ 1246924 w 7698564"/>
              <a:gd name="connsiteY6" fmla="*/ 3346226 h 3346705"/>
              <a:gd name="connsiteX7" fmla="*/ 0 w 7698564"/>
              <a:gd name="connsiteY7" fmla="*/ 3346226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98564" h="3346705">
                <a:moveTo>
                  <a:pt x="0" y="0"/>
                </a:moveTo>
                <a:lnTo>
                  <a:pt x="7698564" y="0"/>
                </a:lnTo>
                <a:lnTo>
                  <a:pt x="6148601" y="3346705"/>
                </a:lnTo>
                <a:lnTo>
                  <a:pt x="6143024" y="3346705"/>
                </a:lnTo>
                <a:lnTo>
                  <a:pt x="5076796" y="3346705"/>
                </a:lnTo>
                <a:lnTo>
                  <a:pt x="1246924" y="3346705"/>
                </a:lnTo>
                <a:lnTo>
                  <a:pt x="1246924" y="3346226"/>
                </a:lnTo>
                <a:lnTo>
                  <a:pt x="0" y="334622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5032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F6AC3CBE-DF7C-4500-ACA3-297F971BF68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50242" y="632990"/>
            <a:ext cx="4062643" cy="10434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IT’S FOR THE SCOUTS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B970E09-FBFE-4F7E-A09F-77524FFDBE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3601" y="1493383"/>
            <a:ext cx="4689284" cy="461480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SHAC 2017 POPCORN UNIT COMMISSIONS $740,000+!</a:t>
            </a:r>
          </a:p>
          <a:p>
            <a:endParaRPr lang="en-US" sz="2400" dirty="0"/>
          </a:p>
          <a:p>
            <a:pPr marL="285750"/>
            <a:r>
              <a:rPr lang="en-US" sz="2400" b="1" dirty="0"/>
              <a:t>Scouts fundraise to earn their own way as well as provide the opportunity to fund their entire year in Scouting. </a:t>
            </a:r>
          </a:p>
          <a:p>
            <a:pPr marL="285750"/>
            <a:endParaRPr lang="en-US" sz="2400" dirty="0"/>
          </a:p>
          <a:p>
            <a:pPr marL="285750"/>
            <a:r>
              <a:rPr lang="en-US" sz="2400" dirty="0"/>
              <a:t>Provides Units the funding needed to execute a successful program year.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4568F69D-5C07-4339-9B17-B85F8AA1F0B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38101" y="1277994"/>
            <a:ext cx="5510771" cy="4009085"/>
          </a:xfrm>
          <a:prstGeom prst="rect">
            <a:avLst/>
          </a:prstGeom>
        </p:spPr>
      </p:pic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6CDF03A-0F42-F949-9059-77568AEE3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0232" y="6108192"/>
            <a:ext cx="548640" cy="548640"/>
          </a:xfrm>
          <a:prstGeom prst="ellipse">
            <a:avLst/>
          </a:prstGeom>
          <a:solidFill>
            <a:srgbClr val="7F7F7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fld id="{383E00F3-DEE0-4A8F-B505-17C6A281DD61}" type="slidenum">
              <a:rPr lang="en-US" sz="1500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4</a:t>
            </a:fld>
            <a:endParaRPr lang="en-US" sz="1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0565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1E4C3C-ED17-405D-9772-4D2E7C937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340605" cy="11461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WHY TRAIL’S END POPCORN</a:t>
            </a:r>
            <a:endParaRPr lang="en-US" sz="37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5C7EBC3-4672-4DAB-81C2-58661FAFAE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8805" y="-2"/>
            <a:ext cx="6013194" cy="1511304"/>
          </a:xfrm>
          <a:custGeom>
            <a:avLst/>
            <a:gdLst>
              <a:gd name="connsiteX0" fmla="*/ 4545473 w 6013194"/>
              <a:gd name="connsiteY0" fmla="*/ 0 h 1511304"/>
              <a:gd name="connsiteX1" fmla="*/ 6013194 w 6013194"/>
              <a:gd name="connsiteY1" fmla="*/ 0 h 1511304"/>
              <a:gd name="connsiteX2" fmla="*/ 6013194 w 6013194"/>
              <a:gd name="connsiteY2" fmla="*/ 1508760 h 1511304"/>
              <a:gd name="connsiteX3" fmla="*/ 4545474 w 6013194"/>
              <a:gd name="connsiteY3" fmla="*/ 1508760 h 1511304"/>
              <a:gd name="connsiteX4" fmla="*/ 4545474 w 6013194"/>
              <a:gd name="connsiteY4" fmla="*/ 1511304 h 1511304"/>
              <a:gd name="connsiteX5" fmla="*/ 0 w 6013194"/>
              <a:gd name="connsiteY5" fmla="*/ 1511304 h 1511304"/>
              <a:gd name="connsiteX6" fmla="*/ 697617 w 6013194"/>
              <a:gd name="connsiteY6" fmla="*/ 3 h 1511304"/>
              <a:gd name="connsiteX7" fmla="*/ 4545473 w 6013194"/>
              <a:gd name="connsiteY7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3194" h="1511304">
                <a:moveTo>
                  <a:pt x="4545473" y="0"/>
                </a:moveTo>
                <a:lnTo>
                  <a:pt x="6013194" y="0"/>
                </a:lnTo>
                <a:lnTo>
                  <a:pt x="6013194" y="1508760"/>
                </a:lnTo>
                <a:lnTo>
                  <a:pt x="4545474" y="1508760"/>
                </a:lnTo>
                <a:lnTo>
                  <a:pt x="4545474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0BF962F-4C6F-461E-86F2-C43F56CC93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0797" y="1690688"/>
            <a:ext cx="8711202" cy="5167312"/>
          </a:xfrm>
          <a:custGeom>
            <a:avLst/>
            <a:gdLst>
              <a:gd name="connsiteX0" fmla="*/ 0 w 8711202"/>
              <a:gd name="connsiteY0" fmla="*/ 0 h 5167312"/>
              <a:gd name="connsiteX1" fmla="*/ 7243482 w 8711202"/>
              <a:gd name="connsiteY1" fmla="*/ 0 h 5167312"/>
              <a:gd name="connsiteX2" fmla="*/ 8711202 w 8711202"/>
              <a:gd name="connsiteY2" fmla="*/ 0 h 5167312"/>
              <a:gd name="connsiteX3" fmla="*/ 8711202 w 8711202"/>
              <a:gd name="connsiteY3" fmla="*/ 5167312 h 5167312"/>
              <a:gd name="connsiteX4" fmla="*/ 7243482 w 8711202"/>
              <a:gd name="connsiteY4" fmla="*/ 5167312 h 5167312"/>
              <a:gd name="connsiteX5" fmla="*/ 221324 w 8711202"/>
              <a:gd name="connsiteY5" fmla="*/ 5167312 h 5167312"/>
              <a:gd name="connsiteX6" fmla="*/ 2615203 w 8711202"/>
              <a:gd name="connsiteY6" fmla="*/ 952 h 5167312"/>
              <a:gd name="connsiteX7" fmla="*/ 0 w 8711202"/>
              <a:gd name="connsiteY7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1202" h="5167312">
                <a:moveTo>
                  <a:pt x="0" y="0"/>
                </a:moveTo>
                <a:lnTo>
                  <a:pt x="7243482" y="0"/>
                </a:lnTo>
                <a:lnTo>
                  <a:pt x="8711202" y="0"/>
                </a:lnTo>
                <a:lnTo>
                  <a:pt x="8711202" y="5167312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E94A4F7-38E4-45EA-8E2E-CE1B5766B4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5931454" cy="5166360"/>
          </a:xfrm>
          <a:custGeom>
            <a:avLst/>
            <a:gdLst>
              <a:gd name="connsiteX0" fmla="*/ 0 w 5931454"/>
              <a:gd name="connsiteY0" fmla="*/ 0 h 5166360"/>
              <a:gd name="connsiteX1" fmla="*/ 5931454 w 5931454"/>
              <a:gd name="connsiteY1" fmla="*/ 0 h 5166360"/>
              <a:gd name="connsiteX2" fmla="*/ 3537575 w 5931454"/>
              <a:gd name="connsiteY2" fmla="*/ 5166360 h 5166360"/>
              <a:gd name="connsiteX3" fmla="*/ 0 w 5931454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454" h="5166360">
                <a:moveTo>
                  <a:pt x="0" y="0"/>
                </a:moveTo>
                <a:lnTo>
                  <a:pt x="5931454" y="0"/>
                </a:lnTo>
                <a:lnTo>
                  <a:pt x="3537575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D9BDC8-9166-436E-A433-0E43433CB9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3288"/>
            <a:ext cx="3603171" cy="36396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We have partnered with Boy Scouts of America Councils and Units to raise the funds needed to deliver the promise of Scouting for over 37 years. </a:t>
            </a:r>
          </a:p>
          <a:p>
            <a:endParaRPr lang="en-US" sz="2000" dirty="0">
              <a:solidFill>
                <a:srgbClr val="FFFFFF"/>
              </a:solidFill>
            </a:endParaRPr>
          </a:p>
          <a:p>
            <a:r>
              <a:rPr lang="en-US" sz="2000" dirty="0">
                <a:solidFill>
                  <a:srgbClr val="FFFFFF"/>
                </a:solidFill>
              </a:rPr>
              <a:t>Thank you!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E5FAA38C-CFBE-4B36-97A0-574F3BC4268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273" y="2173287"/>
            <a:ext cx="3338340" cy="4003675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6CDF03A-0F42-F949-9059-77568AEE3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2584" y="6356350"/>
            <a:ext cx="96121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83E00F3-DEE0-4A8F-B505-17C6A281DD61}" type="slidenum">
              <a:rPr lang="en-US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2B800B-59DD-4492-9BF6-6433A10021A5}"/>
              </a:ext>
            </a:extLst>
          </p:cNvPr>
          <p:cNvSpPr/>
          <p:nvPr/>
        </p:nvSpPr>
        <p:spPr>
          <a:xfrm>
            <a:off x="6740736" y="43248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67B9"/>
                </a:solidFill>
                <a:latin typeface="Arial Black" charset="0"/>
                <a:ea typeface="Arial Black" charset="0"/>
                <a:cs typeface="Arial Black" charset="0"/>
              </a:rPr>
              <a:t>OVER $4 BILLION RAISED FOR SCOUTING SINCE 1980</a:t>
            </a:r>
          </a:p>
        </p:txBody>
      </p:sp>
    </p:spTree>
    <p:extLst>
      <p:ext uri="{BB962C8B-B14F-4D97-AF65-F5344CB8AC3E}">
        <p14:creationId xmlns:p14="http://schemas.microsoft.com/office/powerpoint/2010/main" val="411604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4">
            <a:extLst>
              <a:ext uri="{FF2B5EF4-FFF2-40B4-BE49-F238E27FC236}">
                <a16:creationId xmlns:a16="http://schemas.microsoft.com/office/drawing/2014/main" id="{6FC11E2E-9797-4FEA-90FD-894E32A208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48626"/>
            <a:ext cx="6738450" cy="1409374"/>
          </a:xfrm>
          <a:custGeom>
            <a:avLst/>
            <a:gdLst>
              <a:gd name="connsiteX0" fmla="*/ 0 w 6738450"/>
              <a:gd name="connsiteY0" fmla="*/ 0 h 1409374"/>
              <a:gd name="connsiteX1" fmla="*/ 6738450 w 6738450"/>
              <a:gd name="connsiteY1" fmla="*/ 0 h 1409374"/>
              <a:gd name="connsiteX2" fmla="*/ 6085725 w 6738450"/>
              <a:gd name="connsiteY2" fmla="*/ 1409374 h 1409374"/>
              <a:gd name="connsiteX3" fmla="*/ 1524000 w 6738450"/>
              <a:gd name="connsiteY3" fmla="*/ 1409374 h 1409374"/>
              <a:gd name="connsiteX4" fmla="*/ 1200418 w 6738450"/>
              <a:gd name="connsiteY4" fmla="*/ 1409374 h 1409374"/>
              <a:gd name="connsiteX5" fmla="*/ 0 w 6738450"/>
              <a:gd name="connsiteY5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38450" h="1409374">
                <a:moveTo>
                  <a:pt x="0" y="0"/>
                </a:moveTo>
                <a:lnTo>
                  <a:pt x="6738450" y="0"/>
                </a:lnTo>
                <a:lnTo>
                  <a:pt x="6085725" y="1409374"/>
                </a:lnTo>
                <a:lnTo>
                  <a:pt x="1524000" y="1409374"/>
                </a:lnTo>
                <a:lnTo>
                  <a:pt x="1200418" y="1409374"/>
                </a:lnTo>
                <a:lnTo>
                  <a:pt x="0" y="1409374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2" name="Freeform 33">
            <a:extLst>
              <a:ext uri="{FF2B5EF4-FFF2-40B4-BE49-F238E27FC236}">
                <a16:creationId xmlns:a16="http://schemas.microsoft.com/office/drawing/2014/main" id="{F8828EFD-56F8-4B00-9A0D-B623CC074A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02096" y="3608996"/>
            <a:ext cx="4522796" cy="3249004"/>
          </a:xfrm>
          <a:custGeom>
            <a:avLst/>
            <a:gdLst>
              <a:gd name="connsiteX0" fmla="*/ 3018081 w 4522796"/>
              <a:gd name="connsiteY0" fmla="*/ 0 h 3249004"/>
              <a:gd name="connsiteX1" fmla="*/ 0 w 4522796"/>
              <a:gd name="connsiteY1" fmla="*/ 0 h 3249004"/>
              <a:gd name="connsiteX2" fmla="*/ 0 w 4522796"/>
              <a:gd name="connsiteY2" fmla="*/ 3249004 h 3249004"/>
              <a:gd name="connsiteX3" fmla="*/ 4522796 w 4522796"/>
              <a:gd name="connsiteY3" fmla="*/ 3249004 h 324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3249004">
                <a:moveTo>
                  <a:pt x="3018081" y="0"/>
                </a:moveTo>
                <a:lnTo>
                  <a:pt x="0" y="0"/>
                </a:lnTo>
                <a:lnTo>
                  <a:pt x="0" y="3249004"/>
                </a:lnTo>
                <a:lnTo>
                  <a:pt x="4522796" y="324900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49BF36-8CA8-41C1-95E5-B54CA33583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11117"/>
            <a:ext cx="6618051" cy="1355750"/>
          </a:xfrm>
        </p:spPr>
        <p:txBody>
          <a:bodyPr>
            <a:normAutofit/>
          </a:bodyPr>
          <a:lstStyle/>
          <a:p>
            <a:pPr algn="l"/>
            <a:r>
              <a:rPr lang="en-US" sz="5400" dirty="0"/>
              <a:t>2</a:t>
            </a:r>
            <a:r>
              <a:rPr lang="en-US" sz="5400" dirty="0" smtClean="0"/>
              <a:t> </a:t>
            </a:r>
            <a:r>
              <a:rPr lang="en-US" sz="5400" dirty="0"/>
              <a:t>Ways to Sell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2FEDCB-03BD-409D-A594-B5DB75B190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73823"/>
            <a:ext cx="6618051" cy="911117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/>
              <a:t>Take Order </a:t>
            </a:r>
            <a:r>
              <a:rPr lang="en-US" sz="2000" dirty="0"/>
              <a:t>and Online Sales</a:t>
            </a:r>
          </a:p>
        </p:txBody>
      </p:sp>
      <p:sp>
        <p:nvSpPr>
          <p:cNvPr id="14" name="Freeform 24">
            <a:extLst>
              <a:ext uri="{FF2B5EF4-FFF2-40B4-BE49-F238E27FC236}">
                <a16:creationId xmlns:a16="http://schemas.microsoft.com/office/drawing/2014/main" id="{3D4697C8-4A0D-4493-B526-7CC15E0EE5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0618" cy="2896258"/>
          </a:xfrm>
          <a:custGeom>
            <a:avLst/>
            <a:gdLst>
              <a:gd name="connsiteX0" fmla="*/ 0 w 5920618"/>
              <a:gd name="connsiteY0" fmla="*/ 0 h 2896258"/>
              <a:gd name="connsiteX1" fmla="*/ 3191370 w 5920618"/>
              <a:gd name="connsiteY1" fmla="*/ 0 h 2896258"/>
              <a:gd name="connsiteX2" fmla="*/ 3346315 w 5920618"/>
              <a:gd name="connsiteY2" fmla="*/ 0 h 2896258"/>
              <a:gd name="connsiteX3" fmla="*/ 5920618 w 5920618"/>
              <a:gd name="connsiteY3" fmla="*/ 0 h 2896258"/>
              <a:gd name="connsiteX4" fmla="*/ 4583705 w 5920618"/>
              <a:gd name="connsiteY4" fmla="*/ 2896258 h 2896258"/>
              <a:gd name="connsiteX5" fmla="*/ 3346315 w 5920618"/>
              <a:gd name="connsiteY5" fmla="*/ 2896258 h 2896258"/>
              <a:gd name="connsiteX6" fmla="*/ 1854457 w 5920618"/>
              <a:gd name="connsiteY6" fmla="*/ 2896258 h 2896258"/>
              <a:gd name="connsiteX7" fmla="*/ 0 w 5920618"/>
              <a:gd name="connsiteY7" fmla="*/ 2896258 h 289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20618" h="2896258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8" y="0"/>
                </a:lnTo>
                <a:lnTo>
                  <a:pt x="4583705" y="2896258"/>
                </a:lnTo>
                <a:lnTo>
                  <a:pt x="3346315" y="2896258"/>
                </a:lnTo>
                <a:lnTo>
                  <a:pt x="1854457" y="2896258"/>
                </a:lnTo>
                <a:lnTo>
                  <a:pt x="0" y="2896258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yellow sign&#10;&#10;Description generated with very high confidence">
            <a:extLst>
              <a:ext uri="{FF2B5EF4-FFF2-40B4-BE49-F238E27FC236}">
                <a16:creationId xmlns:a16="http://schemas.microsoft.com/office/drawing/2014/main" id="{9AAB8179-EB51-43BC-AA73-3EA5DA5512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791" y="1196295"/>
            <a:ext cx="3079129" cy="3056035"/>
          </a:xfrm>
          <a:prstGeom prst="rect">
            <a:avLst/>
          </a:prstGeom>
        </p:spPr>
      </p:pic>
      <p:sp>
        <p:nvSpPr>
          <p:cNvPr id="16" name="Freeform 15">
            <a:extLst>
              <a:ext uri="{FF2B5EF4-FFF2-40B4-BE49-F238E27FC236}">
                <a16:creationId xmlns:a16="http://schemas.microsoft.com/office/drawing/2014/main" id="{A085B63A-2D2F-4B09-9BFB-E2080686C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5448626"/>
            <a:ext cx="5925190" cy="1409374"/>
          </a:xfrm>
          <a:custGeom>
            <a:avLst/>
            <a:gdLst>
              <a:gd name="connsiteX0" fmla="*/ 652725 w 5925190"/>
              <a:gd name="connsiteY0" fmla="*/ 0 h 1409374"/>
              <a:gd name="connsiteX1" fmla="*/ 5925190 w 5925190"/>
              <a:gd name="connsiteY1" fmla="*/ 0 h 1409374"/>
              <a:gd name="connsiteX2" fmla="*/ 5925190 w 5925190"/>
              <a:gd name="connsiteY2" fmla="*/ 1409374 h 1409374"/>
              <a:gd name="connsiteX3" fmla="*/ 0 w 5925190"/>
              <a:gd name="connsiteY3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1409374">
                <a:moveTo>
                  <a:pt x="652725" y="0"/>
                </a:moveTo>
                <a:lnTo>
                  <a:pt x="5925190" y="0"/>
                </a:lnTo>
                <a:lnTo>
                  <a:pt x="5925190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8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E342D6-AC84-413B-B66C-E07E3958A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42" y="632990"/>
            <a:ext cx="4062643" cy="10434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Take-Order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F9AF14-183B-4F17-B5BF-A7B02BAA58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4534" y="1676399"/>
            <a:ext cx="4294411" cy="357470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Traditional way Scouts Sell Popcorn</a:t>
            </a:r>
          </a:p>
          <a:p>
            <a:endParaRPr lang="en-US" dirty="0"/>
          </a:p>
          <a:p>
            <a:r>
              <a:rPr lang="en-US" dirty="0"/>
              <a:t>Highest Dollar Average Per $ale</a:t>
            </a:r>
          </a:p>
          <a:p>
            <a:endParaRPr lang="en-US" dirty="0"/>
          </a:p>
          <a:p>
            <a:r>
              <a:rPr lang="en-US" dirty="0"/>
              <a:t>Highest Grossing Method</a:t>
            </a:r>
          </a:p>
          <a:p>
            <a:endParaRPr lang="en-US" sz="18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7AB44D5-0EEE-4689-8C01-2359F27625F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101" y="1215998"/>
            <a:ext cx="5510771" cy="413307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DA2BE0F-4640-4691-81E4-1CED28A2EE04}"/>
              </a:ext>
            </a:extLst>
          </p:cNvPr>
          <p:cNvSpPr txBox="1">
            <a:spLocks/>
          </p:cNvSpPr>
          <p:nvPr/>
        </p:nvSpPr>
        <p:spPr>
          <a:xfrm>
            <a:off x="750243" y="694293"/>
            <a:ext cx="3322994" cy="8967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>
                <a:solidFill>
                  <a:srgbClr val="FF0000"/>
                </a:solidFill>
              </a:rPr>
              <a:t>TAKE-Order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2586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763618EE-4344-4261-8C94-57288C2C4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080601">
            <a:off x="321908" y="653019"/>
            <a:ext cx="5277333" cy="1632904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Options for Take Order</a:t>
            </a:r>
            <a:r>
              <a:rPr lang="mr-IN" sz="6000" dirty="0"/>
              <a:t>………</a:t>
            </a:r>
            <a:r>
              <a:rPr lang="en-US" sz="6000" dirty="0"/>
              <a:t>..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A86A3983-8018-4C5D-A7DC-871C6A7629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1407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5E91B385-3886-4F40-B599-E18212BB36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55999" y="2"/>
            <a:ext cx="4151376" cy="2349401"/>
          </a:xfrm>
          <a:custGeom>
            <a:avLst/>
            <a:gdLst>
              <a:gd name="connsiteX0" fmla="*/ 20101 w 4151376"/>
              <a:gd name="connsiteY0" fmla="*/ 0 h 2349401"/>
              <a:gd name="connsiteX1" fmla="*/ 4131276 w 4151376"/>
              <a:gd name="connsiteY1" fmla="*/ 0 h 2349401"/>
              <a:gd name="connsiteX2" fmla="*/ 4140659 w 4151376"/>
              <a:gd name="connsiteY2" fmla="*/ 61486 h 2349401"/>
              <a:gd name="connsiteX3" fmla="*/ 4151376 w 4151376"/>
              <a:gd name="connsiteY3" fmla="*/ 273713 h 2349401"/>
              <a:gd name="connsiteX4" fmla="*/ 2075688 w 4151376"/>
              <a:gd name="connsiteY4" fmla="*/ 2349401 h 2349401"/>
              <a:gd name="connsiteX5" fmla="*/ 0 w 4151376"/>
              <a:gd name="connsiteY5" fmla="*/ 273713 h 2349401"/>
              <a:gd name="connsiteX6" fmla="*/ 10717 w 4151376"/>
              <a:gd name="connsiteY6" fmla="*/ 61486 h 234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DED8EC9C-51C1-47B7-B588-00708535D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3" y="2349403"/>
            <a:ext cx="5272888" cy="4030615"/>
          </a:xfrm>
        </p:spPr>
        <p:txBody>
          <a:bodyPr anchor="t">
            <a:normAutofit lnSpcReduction="10000"/>
          </a:bodyPr>
          <a:lstStyle/>
          <a:p>
            <a:endParaRPr lang="en-US" sz="3200" dirty="0"/>
          </a:p>
          <a:p>
            <a:r>
              <a:rPr lang="en-US" sz="3600" dirty="0"/>
              <a:t>Download the Trails End App and take orders this way</a:t>
            </a:r>
          </a:p>
          <a:p>
            <a:endParaRPr lang="en-US" sz="3600" dirty="0"/>
          </a:p>
          <a:p>
            <a:r>
              <a:rPr lang="en-US" sz="3600" dirty="0"/>
              <a:t>Or traditional way - orders can be taken on order forms </a:t>
            </a:r>
          </a:p>
          <a:p>
            <a:endParaRPr lang="en-US" sz="180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48A9F53-9EC5-40FB-9174-29C68DB23E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25130" y="2909477"/>
            <a:ext cx="4966870" cy="3948522"/>
          </a:xfrm>
          <a:custGeom>
            <a:avLst/>
            <a:gdLst>
              <a:gd name="connsiteX0" fmla="*/ 2748962 w 4966870"/>
              <a:gd name="connsiteY0" fmla="*/ 0 h 3948522"/>
              <a:gd name="connsiteX1" fmla="*/ 4870195 w 4966870"/>
              <a:gd name="connsiteY1" fmla="*/ 1000367 h 3948522"/>
              <a:gd name="connsiteX2" fmla="*/ 4966870 w 4966870"/>
              <a:gd name="connsiteY2" fmla="*/ 1129649 h 3948522"/>
              <a:gd name="connsiteX3" fmla="*/ 4966870 w 4966870"/>
              <a:gd name="connsiteY3" fmla="*/ 3948522 h 3948522"/>
              <a:gd name="connsiteX4" fmla="*/ 278430 w 4966870"/>
              <a:gd name="connsiteY4" fmla="*/ 3948522 h 3948522"/>
              <a:gd name="connsiteX5" fmla="*/ 216027 w 4966870"/>
              <a:gd name="connsiteY5" fmla="*/ 3818982 h 3948522"/>
              <a:gd name="connsiteX6" fmla="*/ 0 w 4966870"/>
              <a:gd name="connsiteY6" fmla="*/ 2748962 h 3948522"/>
              <a:gd name="connsiteX7" fmla="*/ 2748962 w 4966870"/>
              <a:gd name="connsiteY7" fmla="*/ 0 h 394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870" h="3948522">
                <a:moveTo>
                  <a:pt x="2748962" y="0"/>
                </a:moveTo>
                <a:cubicBezTo>
                  <a:pt x="3602955" y="0"/>
                  <a:pt x="4365995" y="389418"/>
                  <a:pt x="4870195" y="1000367"/>
                </a:cubicBezTo>
                <a:lnTo>
                  <a:pt x="4966870" y="1129649"/>
                </a:lnTo>
                <a:lnTo>
                  <a:pt x="4966870" y="3948522"/>
                </a:lnTo>
                <a:lnTo>
                  <a:pt x="278430" y="3948522"/>
                </a:lnTo>
                <a:lnTo>
                  <a:pt x="216027" y="3818982"/>
                </a:lnTo>
                <a:cubicBezTo>
                  <a:pt x="76922" y="3490101"/>
                  <a:pt x="0" y="3128515"/>
                  <a:pt x="0" y="2748962"/>
                </a:cubicBezTo>
                <a:cubicBezTo>
                  <a:pt x="0" y="1230752"/>
                  <a:pt x="1230752" y="0"/>
                  <a:pt x="2748962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F47B376-325C-462B-88D3-8BB2EC6685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0912" y="3075259"/>
            <a:ext cx="4801088" cy="3782741"/>
          </a:xfrm>
          <a:custGeom>
            <a:avLst/>
            <a:gdLst>
              <a:gd name="connsiteX0" fmla="*/ 2583180 w 4801088"/>
              <a:gd name="connsiteY0" fmla="*/ 0 h 3782741"/>
              <a:gd name="connsiteX1" fmla="*/ 4725194 w 4801088"/>
              <a:gd name="connsiteY1" fmla="*/ 1138900 h 3782741"/>
              <a:gd name="connsiteX2" fmla="*/ 4801088 w 4801088"/>
              <a:gd name="connsiteY2" fmla="*/ 1263826 h 3782741"/>
              <a:gd name="connsiteX3" fmla="*/ 4801088 w 4801088"/>
              <a:gd name="connsiteY3" fmla="*/ 3782741 h 3782741"/>
              <a:gd name="connsiteX4" fmla="*/ 296488 w 4801088"/>
              <a:gd name="connsiteY4" fmla="*/ 3782741 h 3782741"/>
              <a:gd name="connsiteX5" fmla="*/ 202999 w 4801088"/>
              <a:gd name="connsiteY5" fmla="*/ 3588671 h 3782741"/>
              <a:gd name="connsiteX6" fmla="*/ 0 w 4801088"/>
              <a:gd name="connsiteY6" fmla="*/ 2583180 h 3782741"/>
              <a:gd name="connsiteX7" fmla="*/ 2583180 w 4801088"/>
              <a:gd name="connsiteY7" fmla="*/ 0 h 3782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01088" h="3782741">
                <a:moveTo>
                  <a:pt x="2583180" y="0"/>
                </a:moveTo>
                <a:cubicBezTo>
                  <a:pt x="3474837" y="0"/>
                  <a:pt x="4260977" y="451769"/>
                  <a:pt x="4725194" y="1138900"/>
                </a:cubicBezTo>
                <a:lnTo>
                  <a:pt x="4801088" y="1263826"/>
                </a:lnTo>
                <a:lnTo>
                  <a:pt x="4801088" y="3782741"/>
                </a:lnTo>
                <a:lnTo>
                  <a:pt x="296488" y="3782741"/>
                </a:lnTo>
                <a:lnTo>
                  <a:pt x="202999" y="3588671"/>
                </a:lnTo>
                <a:cubicBezTo>
                  <a:pt x="72283" y="3279623"/>
                  <a:pt x="0" y="2939843"/>
                  <a:pt x="0" y="2583180"/>
                </a:cubicBezTo>
                <a:cubicBezTo>
                  <a:pt x="0" y="1156529"/>
                  <a:pt x="1156529" y="0"/>
                  <a:pt x="258318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8A51664-33DB-4815-94B1-699762F141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428" y="-47178"/>
            <a:ext cx="1180518" cy="210624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1F2E2EF-CB52-4C47-ABE6-137BF832FD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721" y="4088735"/>
            <a:ext cx="3258049" cy="2533133"/>
          </a:xfrm>
          <a:prstGeom prst="rect">
            <a:avLst/>
          </a:prstGeom>
        </p:spPr>
      </p:pic>
      <p:sp>
        <p:nvSpPr>
          <p:cNvPr id="32" name="Right Arrow 10">
            <a:extLst>
              <a:ext uri="{FF2B5EF4-FFF2-40B4-BE49-F238E27FC236}">
                <a16:creationId xmlns:a16="http://schemas.microsoft.com/office/drawing/2014/main" id="{B18CB5F4-FFF0-44F5-A95E-EB9F1096D5BD}"/>
              </a:ext>
            </a:extLst>
          </p:cNvPr>
          <p:cNvSpPr/>
          <p:nvPr/>
        </p:nvSpPr>
        <p:spPr>
          <a:xfrm rot="19337108">
            <a:off x="5713130" y="2388669"/>
            <a:ext cx="1490939" cy="5702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14">
            <a:extLst>
              <a:ext uri="{FF2B5EF4-FFF2-40B4-BE49-F238E27FC236}">
                <a16:creationId xmlns:a16="http://schemas.microsoft.com/office/drawing/2014/main" id="{FA4407A8-34E5-4C32-878A-730D85B7E4FA}"/>
              </a:ext>
            </a:extLst>
          </p:cNvPr>
          <p:cNvSpPr/>
          <p:nvPr/>
        </p:nvSpPr>
        <p:spPr>
          <a:xfrm rot="21130937">
            <a:off x="5332961" y="5711057"/>
            <a:ext cx="1490939" cy="5702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4857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9899462-FC16-43B0-966B-FCA2634507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654295" y="478232"/>
            <a:ext cx="7034121" cy="5918673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3C10B7-7346-4A14-875D-9D37AE19F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1053711"/>
            <a:ext cx="5638994" cy="142444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Trail’s End App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86C700-F9BB-4CD0-8862-4D5CEF1F2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9053" y="478232"/>
            <a:ext cx="1548395" cy="278990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FEA932-2DF1-410C-A00A-7A1E7DBF75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30098" y="2639023"/>
            <a:ext cx="4562441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228495A9-954A-42C6-940A-4B4BAE9CEE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6575" y="3589867"/>
            <a:ext cx="1673351" cy="278892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1754D5-3519-40C0-A892-4BD3F48B85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97762" y="2799889"/>
            <a:ext cx="5747187" cy="298754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42900">
              <a:buClr>
                <a:srgbClr val="FF0000"/>
              </a:buClr>
            </a:pPr>
            <a:r>
              <a:rPr lang="en-US" sz="2400" dirty="0">
                <a:solidFill>
                  <a:srgbClr val="FFFFFF"/>
                </a:solidFill>
              </a:rPr>
              <a:t>Mobile App by council w/their mix &amp; pricing</a:t>
            </a:r>
          </a:p>
          <a:p>
            <a:pPr marL="342900">
              <a:buClr>
                <a:srgbClr val="FF0000"/>
              </a:buClr>
            </a:pPr>
            <a:r>
              <a:rPr lang="en-US" sz="2400" dirty="0">
                <a:solidFill>
                  <a:srgbClr val="FFFFFF"/>
                </a:solidFill>
              </a:rPr>
              <a:t>Cascades to units &amp; their Scouts’ phones</a:t>
            </a:r>
          </a:p>
          <a:p>
            <a:pPr marL="342900">
              <a:buClr>
                <a:srgbClr val="FF0000"/>
              </a:buClr>
            </a:pPr>
            <a:r>
              <a:rPr lang="en-US" sz="2400" dirty="0">
                <a:solidFill>
                  <a:srgbClr val="FFFFFF"/>
                </a:solidFill>
              </a:rPr>
              <a:t>Take orders &amp; CC payment in real time</a:t>
            </a:r>
          </a:p>
          <a:p>
            <a:pPr marL="342900" lvl="1">
              <a:buClr>
                <a:srgbClr val="FF0000"/>
              </a:buClr>
            </a:pPr>
            <a:r>
              <a:rPr lang="en-US" dirty="0">
                <a:solidFill>
                  <a:srgbClr val="FFFFFF"/>
                </a:solidFill>
              </a:rPr>
              <a:t>Available in Apple App Store or Google Play</a:t>
            </a:r>
          </a:p>
          <a:p>
            <a:pPr marL="342900" lvl="1">
              <a:buClr>
                <a:srgbClr val="FF0000"/>
              </a:buClr>
            </a:pPr>
            <a:r>
              <a:rPr lang="en-US" sz="2400" dirty="0">
                <a:solidFill>
                  <a:srgbClr val="FFFFFF"/>
                </a:solidFill>
              </a:rPr>
              <a:t>Instructions for setting up the </a:t>
            </a:r>
            <a:r>
              <a:rPr lang="en-US" dirty="0">
                <a:solidFill>
                  <a:srgbClr val="FFFFFF"/>
                </a:solidFill>
              </a:rPr>
              <a:t>app are at </a:t>
            </a:r>
            <a:r>
              <a:rPr lang="en-US" dirty="0">
                <a:solidFill>
                  <a:srgbClr val="FFFFFF"/>
                </a:solidFill>
                <a:hlinkClick r:id="rId5"/>
              </a:rPr>
              <a:t>www.shac.org/popcorn/#Resources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708182A-E039-4ED7-8820-765DA3A702D0}"/>
              </a:ext>
            </a:extLst>
          </p:cNvPr>
          <p:cNvSpPr txBox="1">
            <a:spLocks/>
          </p:cNvSpPr>
          <p:nvPr/>
        </p:nvSpPr>
        <p:spPr>
          <a:xfrm>
            <a:off x="5430098" y="1053711"/>
            <a:ext cx="5614851" cy="142444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FF0000"/>
                </a:solidFill>
              </a:rPr>
              <a:t>Trail’s End App</a:t>
            </a:r>
          </a:p>
        </p:txBody>
      </p:sp>
    </p:spTree>
    <p:extLst>
      <p:ext uri="{BB962C8B-B14F-4D97-AF65-F5344CB8AC3E}">
        <p14:creationId xmlns:p14="http://schemas.microsoft.com/office/powerpoint/2010/main" val="149255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812</Words>
  <Application>Microsoft Office PowerPoint</Application>
  <PresentationFormat>Widescreen</PresentationFormat>
  <Paragraphs>146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Arial Black</vt:lpstr>
      <vt:lpstr>BebasNeueRegular</vt:lpstr>
      <vt:lpstr>Calibri</vt:lpstr>
      <vt:lpstr>Calibri Light</vt:lpstr>
      <vt:lpstr>Helvetica Neue</vt:lpstr>
      <vt:lpstr>Helvetica Neue Condensed Black</vt:lpstr>
      <vt:lpstr>Mangal</vt:lpstr>
      <vt:lpstr>Office Theme</vt:lpstr>
      <vt:lpstr>PowerPoint Presentation</vt:lpstr>
      <vt:lpstr>In This Training You Will Learn…</vt:lpstr>
      <vt:lpstr>PowerPoint Presentation</vt:lpstr>
      <vt:lpstr>IT’S FOR THE SCOUTS</vt:lpstr>
      <vt:lpstr>WHY TRAIL’S END POPCORN</vt:lpstr>
      <vt:lpstr>2 Ways to Sell</vt:lpstr>
      <vt:lpstr>Take-Order</vt:lpstr>
      <vt:lpstr>Options for Take Order………..</vt:lpstr>
      <vt:lpstr>Trail’s End App</vt:lpstr>
      <vt:lpstr>PowerPoint Presentation</vt:lpstr>
      <vt:lpstr>BLITZ DAYS</vt:lpstr>
      <vt:lpstr>The winner will be drawn and announced on Facebook the following week. </vt:lpstr>
      <vt:lpstr>PowerPoint Presentation</vt:lpstr>
      <vt:lpstr>PowerPoint Presentation</vt:lpstr>
      <vt:lpstr>PowerPoint Presentation</vt:lpstr>
      <vt:lpstr>The Trail’s End Scholarship*</vt:lpstr>
      <vt:lpstr>SHAC SCOUT CHAMPIONS*</vt:lpstr>
      <vt:lpstr>Popcorn Ordering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Doherty, Nathan</dc:creator>
  <cp:lastModifiedBy>Williames, David Howard</cp:lastModifiedBy>
  <cp:revision>10</cp:revision>
  <dcterms:created xsi:type="dcterms:W3CDTF">2018-08-08T20:15:54Z</dcterms:created>
  <dcterms:modified xsi:type="dcterms:W3CDTF">2018-09-28T15:28:54Z</dcterms:modified>
</cp:coreProperties>
</file>